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sldIdLst>
    <p:sldId id="263" r:id="rId5"/>
    <p:sldId id="260" r:id="rId6"/>
    <p:sldId id="264" r:id="rId7"/>
    <p:sldId id="265" r:id="rId8"/>
    <p:sldId id="266" r:id="rId9"/>
    <p:sldId id="292" r:id="rId10"/>
    <p:sldId id="267" r:id="rId11"/>
    <p:sldId id="268" r:id="rId12"/>
    <p:sldId id="269" r:id="rId13"/>
    <p:sldId id="270" r:id="rId14"/>
    <p:sldId id="271" r:id="rId15"/>
    <p:sldId id="294" r:id="rId16"/>
    <p:sldId id="272" r:id="rId17"/>
    <p:sldId id="273" r:id="rId18"/>
    <p:sldId id="274" r:id="rId19"/>
    <p:sldId id="275" r:id="rId20"/>
    <p:sldId id="295" r:id="rId21"/>
    <p:sldId id="276" r:id="rId22"/>
    <p:sldId id="293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6" r:id="rId32"/>
    <p:sldId id="286" r:id="rId33"/>
    <p:sldId id="287" r:id="rId34"/>
    <p:sldId id="288" r:id="rId35"/>
    <p:sldId id="291" r:id="rId36"/>
    <p:sldId id="290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6F1"/>
    <a:srgbClr val="E30613"/>
    <a:srgbClr val="FFFFFF"/>
    <a:srgbClr val="576BE3"/>
    <a:srgbClr val="7889ED"/>
    <a:srgbClr val="9E71AC"/>
    <a:srgbClr val="84468D"/>
    <a:srgbClr val="6A1F7A"/>
    <a:srgbClr val="E5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18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CC9E9B-D999-4114-9697-2D516A0E8A8F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606CA17-D19F-44FF-95FE-F41A1B4937BE}">
      <dgm:prSet/>
      <dgm:spPr/>
      <dgm:t>
        <a:bodyPr/>
        <a:lstStyle/>
        <a:p>
          <a:pPr rtl="0"/>
          <a:r>
            <a:rPr lang="en-US" dirty="0" smtClean="0"/>
            <a:t>&lt;input required="" autocomplete="off" pattern="\d*" </a:t>
          </a:r>
          <a:r>
            <a:rPr lang="en-US" dirty="0" err="1" smtClean="0"/>
            <a:t>minlength</a:t>
          </a:r>
          <a:r>
            <a:rPr lang="en-US" dirty="0" smtClean="0"/>
            <a:t>="10" </a:t>
          </a:r>
          <a:r>
            <a:rPr lang="en-US" dirty="0" err="1" smtClean="0"/>
            <a:t>maxlength</a:t>
          </a:r>
          <a:r>
            <a:rPr lang="en-US" dirty="0" smtClean="0"/>
            <a:t>="10" placeholder="Mobile Number" type="text" id="</a:t>
          </a:r>
          <a:r>
            <a:rPr lang="en-US" dirty="0" err="1" smtClean="0"/>
            <a:t>userNumber</a:t>
          </a:r>
          <a:r>
            <a:rPr lang="en-US" dirty="0" smtClean="0"/>
            <a:t>" class=“form-control“ name=“user”&gt;</a:t>
          </a:r>
          <a:endParaRPr lang="en-US" dirty="0"/>
        </a:p>
      </dgm:t>
    </dgm:pt>
    <dgm:pt modelId="{21FE4C77-2F6E-457D-B14B-8525CC9B8633}" type="parTrans" cxnId="{58EA0E0C-892A-4083-A654-A9AFB25917EF}">
      <dgm:prSet/>
      <dgm:spPr/>
      <dgm:t>
        <a:bodyPr/>
        <a:lstStyle/>
        <a:p>
          <a:endParaRPr lang="en-US"/>
        </a:p>
      </dgm:t>
    </dgm:pt>
    <dgm:pt modelId="{7D3451D6-F942-4FEC-B4F1-F94EB0972C2F}" type="sibTrans" cxnId="{58EA0E0C-892A-4083-A654-A9AFB25917EF}">
      <dgm:prSet/>
      <dgm:spPr/>
      <dgm:t>
        <a:bodyPr/>
        <a:lstStyle/>
        <a:p>
          <a:endParaRPr lang="en-US"/>
        </a:p>
      </dgm:t>
    </dgm:pt>
    <dgm:pt modelId="{5FD8D2D2-11E1-49E6-AC20-C55A3D7BAD7D}" type="pres">
      <dgm:prSet presAssocID="{BDCC9E9B-D999-4114-9697-2D516A0E8A8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2708EE-73D8-411A-9176-8B1BE8000F6A}" type="pres">
      <dgm:prSet presAssocID="{8606CA17-D19F-44FF-95FE-F41A1B4937B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E90848-F2DC-4639-80CE-7C429646B270}" type="presOf" srcId="{8606CA17-D19F-44FF-95FE-F41A1B4937BE}" destId="{7E2708EE-73D8-411A-9176-8B1BE8000F6A}" srcOrd="0" destOrd="0" presId="urn:microsoft.com/office/officeart/2005/8/layout/vList2"/>
    <dgm:cxn modelId="{58EA0E0C-892A-4083-A654-A9AFB25917EF}" srcId="{BDCC9E9B-D999-4114-9697-2D516A0E8A8F}" destId="{8606CA17-D19F-44FF-95FE-F41A1B4937BE}" srcOrd="0" destOrd="0" parTransId="{21FE4C77-2F6E-457D-B14B-8525CC9B8633}" sibTransId="{7D3451D6-F942-4FEC-B4F1-F94EB0972C2F}"/>
    <dgm:cxn modelId="{C557CCB4-E4D9-4FC0-AC20-D5596BDB895D}" type="presOf" srcId="{BDCC9E9B-D999-4114-9697-2D516A0E8A8F}" destId="{5FD8D2D2-11E1-49E6-AC20-C55A3D7BAD7D}" srcOrd="0" destOrd="0" presId="urn:microsoft.com/office/officeart/2005/8/layout/vList2"/>
    <dgm:cxn modelId="{DF3CE80D-A6B7-41AE-8433-2B932BEBD41C}" type="presParOf" srcId="{5FD8D2D2-11E1-49E6-AC20-C55A3D7BAD7D}" destId="{7E2708EE-73D8-411A-9176-8B1BE8000F6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688B2-A996-4D03-BBBE-F78904D7C72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A2F65911-8C54-47DD-BA31-D1F10A1AD887}">
      <dgm:prSet/>
      <dgm:spPr/>
      <dgm:t>
        <a:bodyPr/>
        <a:lstStyle/>
        <a:p>
          <a:pPr rtl="0"/>
          <a:r>
            <a:rPr lang="en-US" dirty="0" smtClean="0"/>
            <a:t>&lt;a id="</a:t>
          </a:r>
          <a:r>
            <a:rPr lang="en-US" dirty="0" err="1" smtClean="0"/>
            <a:t>simpleLink</a:t>
          </a:r>
          <a:r>
            <a:rPr lang="en-US" dirty="0" smtClean="0"/>
            <a:t>" </a:t>
          </a:r>
          <a:r>
            <a:rPr lang="en-US" dirty="0" err="1" smtClean="0"/>
            <a:t>href</a:t>
          </a:r>
          <a:r>
            <a:rPr lang="en-US" dirty="0" smtClean="0"/>
            <a:t>="https://demoqa.com" target="_blank"&gt;Home&lt;/a&gt;</a:t>
          </a:r>
          <a:endParaRPr lang="en-US" dirty="0"/>
        </a:p>
      </dgm:t>
    </dgm:pt>
    <dgm:pt modelId="{349909A9-FC21-40B5-A943-162AF5D18956}" type="parTrans" cxnId="{E2EFE838-2BB3-4B03-9E0C-69854AC5CFEE}">
      <dgm:prSet/>
      <dgm:spPr/>
      <dgm:t>
        <a:bodyPr/>
        <a:lstStyle/>
        <a:p>
          <a:endParaRPr lang="en-US"/>
        </a:p>
      </dgm:t>
    </dgm:pt>
    <dgm:pt modelId="{0F58791E-7326-4F03-BD24-E1F7D0E7E48D}" type="sibTrans" cxnId="{E2EFE838-2BB3-4B03-9E0C-69854AC5CFEE}">
      <dgm:prSet/>
      <dgm:spPr/>
      <dgm:t>
        <a:bodyPr/>
        <a:lstStyle/>
        <a:p>
          <a:endParaRPr lang="en-US"/>
        </a:p>
      </dgm:t>
    </dgm:pt>
    <dgm:pt modelId="{7912B31E-E66D-40B1-BA8A-50065214DCDC}" type="pres">
      <dgm:prSet presAssocID="{B9C688B2-A996-4D03-BBBE-F78904D7C72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444543-EB84-483B-96BB-15EF4BE6790E}" type="pres">
      <dgm:prSet presAssocID="{A2F65911-8C54-47DD-BA31-D1F10A1AD88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EFE838-2BB3-4B03-9E0C-69854AC5CFEE}" srcId="{B9C688B2-A996-4D03-BBBE-F78904D7C720}" destId="{A2F65911-8C54-47DD-BA31-D1F10A1AD887}" srcOrd="0" destOrd="0" parTransId="{349909A9-FC21-40B5-A943-162AF5D18956}" sibTransId="{0F58791E-7326-4F03-BD24-E1F7D0E7E48D}"/>
    <dgm:cxn modelId="{3C8ADDD1-6A43-4E3A-BA1D-2B8A14605F64}" type="presOf" srcId="{A2F65911-8C54-47DD-BA31-D1F10A1AD887}" destId="{34444543-EB84-483B-96BB-15EF4BE6790E}" srcOrd="0" destOrd="0" presId="urn:microsoft.com/office/officeart/2005/8/layout/vList2"/>
    <dgm:cxn modelId="{294173E8-EFCC-4A77-A1F3-5623A07E5C8E}" type="presOf" srcId="{B9C688B2-A996-4D03-BBBE-F78904D7C720}" destId="{7912B31E-E66D-40B1-BA8A-50065214DCDC}" srcOrd="0" destOrd="0" presId="urn:microsoft.com/office/officeart/2005/8/layout/vList2"/>
    <dgm:cxn modelId="{D78D033D-0C23-4AAB-AF49-9F4FCDA81B61}" type="presParOf" srcId="{7912B31E-E66D-40B1-BA8A-50065214DCDC}" destId="{34444543-EB84-483B-96BB-15EF4BE6790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CC9E9B-D999-4114-9697-2D516A0E8A8F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606CA17-D19F-44FF-95FE-F41A1B4937BE}">
      <dgm:prSet/>
      <dgm:spPr/>
      <dgm:t>
        <a:bodyPr/>
        <a:lstStyle/>
        <a:p>
          <a:pPr rtl="0"/>
          <a:r>
            <a:rPr lang="en-US" dirty="0" smtClean="0"/>
            <a:t>&lt;input required="" autocomplete="off" pattern="\d*" </a:t>
          </a:r>
          <a:r>
            <a:rPr lang="en-US" dirty="0" err="1" smtClean="0"/>
            <a:t>minlength</a:t>
          </a:r>
          <a:r>
            <a:rPr lang="en-US" dirty="0" smtClean="0"/>
            <a:t>="10" </a:t>
          </a:r>
          <a:r>
            <a:rPr lang="en-US" dirty="0" err="1" smtClean="0"/>
            <a:t>maxlength</a:t>
          </a:r>
          <a:r>
            <a:rPr lang="en-US" dirty="0" smtClean="0"/>
            <a:t>="10" placeholder="Mobile Number" type="text" id="</a:t>
          </a:r>
          <a:r>
            <a:rPr lang="en-US" dirty="0" err="1" smtClean="0"/>
            <a:t>userNumber</a:t>
          </a:r>
          <a:r>
            <a:rPr lang="en-US" dirty="0" smtClean="0"/>
            <a:t>" class=“form-control“ name=“user”&gt;</a:t>
          </a:r>
          <a:endParaRPr lang="en-US" dirty="0"/>
        </a:p>
      </dgm:t>
    </dgm:pt>
    <dgm:pt modelId="{21FE4C77-2F6E-457D-B14B-8525CC9B8633}" type="parTrans" cxnId="{58EA0E0C-892A-4083-A654-A9AFB25917EF}">
      <dgm:prSet/>
      <dgm:spPr/>
      <dgm:t>
        <a:bodyPr/>
        <a:lstStyle/>
        <a:p>
          <a:endParaRPr lang="en-US"/>
        </a:p>
      </dgm:t>
    </dgm:pt>
    <dgm:pt modelId="{7D3451D6-F942-4FEC-B4F1-F94EB0972C2F}" type="sibTrans" cxnId="{58EA0E0C-892A-4083-A654-A9AFB25917EF}">
      <dgm:prSet/>
      <dgm:spPr/>
      <dgm:t>
        <a:bodyPr/>
        <a:lstStyle/>
        <a:p>
          <a:endParaRPr lang="en-US"/>
        </a:p>
      </dgm:t>
    </dgm:pt>
    <dgm:pt modelId="{5FD8D2D2-11E1-49E6-AC20-C55A3D7BAD7D}" type="pres">
      <dgm:prSet presAssocID="{BDCC9E9B-D999-4114-9697-2D516A0E8A8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2708EE-73D8-411A-9176-8B1BE8000F6A}" type="pres">
      <dgm:prSet presAssocID="{8606CA17-D19F-44FF-95FE-F41A1B4937BE}" presName="parentText" presStyleLbl="node1" presStyleIdx="0" presStyleCnt="1" custLinFactNeighborX="0" custLinFactNeighborY="-8260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BAF7C6-6E80-42A1-AAB0-67330B953774}" type="presOf" srcId="{BDCC9E9B-D999-4114-9697-2D516A0E8A8F}" destId="{5FD8D2D2-11E1-49E6-AC20-C55A3D7BAD7D}" srcOrd="0" destOrd="0" presId="urn:microsoft.com/office/officeart/2005/8/layout/vList2"/>
    <dgm:cxn modelId="{58EA0E0C-892A-4083-A654-A9AFB25917EF}" srcId="{BDCC9E9B-D999-4114-9697-2D516A0E8A8F}" destId="{8606CA17-D19F-44FF-95FE-F41A1B4937BE}" srcOrd="0" destOrd="0" parTransId="{21FE4C77-2F6E-457D-B14B-8525CC9B8633}" sibTransId="{7D3451D6-F942-4FEC-B4F1-F94EB0972C2F}"/>
    <dgm:cxn modelId="{1C895BC4-6A68-4EED-ABE8-6FCA422BFB60}" type="presOf" srcId="{8606CA17-D19F-44FF-95FE-F41A1B4937BE}" destId="{7E2708EE-73D8-411A-9176-8B1BE8000F6A}" srcOrd="0" destOrd="0" presId="urn:microsoft.com/office/officeart/2005/8/layout/vList2"/>
    <dgm:cxn modelId="{DE0A640F-B226-4D07-8FE7-937B22DAAC4F}" type="presParOf" srcId="{5FD8D2D2-11E1-49E6-AC20-C55A3D7BAD7D}" destId="{7E2708EE-73D8-411A-9176-8B1BE8000F6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688B2-A996-4D03-BBBE-F78904D7C72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A2F65911-8C54-47DD-BA31-D1F10A1AD887}">
      <dgm:prSet/>
      <dgm:spPr/>
      <dgm:t>
        <a:bodyPr/>
        <a:lstStyle/>
        <a:p>
          <a:pPr rtl="0"/>
          <a:r>
            <a:rPr lang="en-US" dirty="0" smtClean="0"/>
            <a:t>&lt;a id="</a:t>
          </a:r>
          <a:r>
            <a:rPr lang="en-US" dirty="0" err="1" smtClean="0"/>
            <a:t>simpleLink</a:t>
          </a:r>
          <a:r>
            <a:rPr lang="en-US" dirty="0" smtClean="0"/>
            <a:t>" </a:t>
          </a:r>
          <a:r>
            <a:rPr lang="en-US" dirty="0" err="1" smtClean="0"/>
            <a:t>href</a:t>
          </a:r>
          <a:r>
            <a:rPr lang="en-US" dirty="0" smtClean="0"/>
            <a:t>="https://demoqa.com" target="_blank"&gt;Home&lt;/a&gt;</a:t>
          </a:r>
          <a:endParaRPr lang="en-US" dirty="0"/>
        </a:p>
      </dgm:t>
    </dgm:pt>
    <dgm:pt modelId="{349909A9-FC21-40B5-A943-162AF5D18956}" type="parTrans" cxnId="{E2EFE838-2BB3-4B03-9E0C-69854AC5CFEE}">
      <dgm:prSet/>
      <dgm:spPr/>
      <dgm:t>
        <a:bodyPr/>
        <a:lstStyle/>
        <a:p>
          <a:endParaRPr lang="en-US"/>
        </a:p>
      </dgm:t>
    </dgm:pt>
    <dgm:pt modelId="{0F58791E-7326-4F03-BD24-E1F7D0E7E48D}" type="sibTrans" cxnId="{E2EFE838-2BB3-4B03-9E0C-69854AC5CFEE}">
      <dgm:prSet/>
      <dgm:spPr/>
      <dgm:t>
        <a:bodyPr/>
        <a:lstStyle/>
        <a:p>
          <a:endParaRPr lang="en-US"/>
        </a:p>
      </dgm:t>
    </dgm:pt>
    <dgm:pt modelId="{7912B31E-E66D-40B1-BA8A-50065214DCDC}" type="pres">
      <dgm:prSet presAssocID="{B9C688B2-A996-4D03-BBBE-F78904D7C72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444543-EB84-483B-96BB-15EF4BE6790E}" type="pres">
      <dgm:prSet presAssocID="{A2F65911-8C54-47DD-BA31-D1F10A1AD88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EFE838-2BB3-4B03-9E0C-69854AC5CFEE}" srcId="{B9C688B2-A996-4D03-BBBE-F78904D7C720}" destId="{A2F65911-8C54-47DD-BA31-D1F10A1AD887}" srcOrd="0" destOrd="0" parTransId="{349909A9-FC21-40B5-A943-162AF5D18956}" sibTransId="{0F58791E-7326-4F03-BD24-E1F7D0E7E48D}"/>
    <dgm:cxn modelId="{054DCB90-A073-4B8A-985A-ED8299A5BCC2}" type="presOf" srcId="{B9C688B2-A996-4D03-BBBE-F78904D7C720}" destId="{7912B31E-E66D-40B1-BA8A-50065214DCDC}" srcOrd="0" destOrd="0" presId="urn:microsoft.com/office/officeart/2005/8/layout/vList2"/>
    <dgm:cxn modelId="{8E683AAC-3559-48EB-9DFD-3BD5ACB1663D}" type="presOf" srcId="{A2F65911-8C54-47DD-BA31-D1F10A1AD887}" destId="{34444543-EB84-483B-96BB-15EF4BE6790E}" srcOrd="0" destOrd="0" presId="urn:microsoft.com/office/officeart/2005/8/layout/vList2"/>
    <dgm:cxn modelId="{437C21E3-C4F0-400C-8C14-47A9F977BE16}" type="presParOf" srcId="{7912B31E-E66D-40B1-BA8A-50065214DCDC}" destId="{34444543-EB84-483B-96BB-15EF4BE6790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CC9E9B-D999-4114-9697-2D516A0E8A8F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606CA17-D19F-44FF-95FE-F41A1B4937BE}">
      <dgm:prSet/>
      <dgm:spPr/>
      <dgm:t>
        <a:bodyPr/>
        <a:lstStyle/>
        <a:p>
          <a:pPr rtl="0"/>
          <a:r>
            <a:rPr lang="en-US" dirty="0" smtClean="0"/>
            <a:t>&lt;input required="" autocomplete="off" pattern="\d*" </a:t>
          </a:r>
          <a:r>
            <a:rPr lang="en-US" dirty="0" err="1" smtClean="0"/>
            <a:t>minlength</a:t>
          </a:r>
          <a:r>
            <a:rPr lang="en-US" dirty="0" smtClean="0"/>
            <a:t>="10" </a:t>
          </a:r>
          <a:r>
            <a:rPr lang="en-US" dirty="0" err="1" smtClean="0"/>
            <a:t>maxlength</a:t>
          </a:r>
          <a:r>
            <a:rPr lang="en-US" dirty="0" smtClean="0"/>
            <a:t>="10" placeholder="Mobile Number" type="text" id="</a:t>
          </a:r>
          <a:r>
            <a:rPr lang="en-US" dirty="0" err="1" smtClean="0"/>
            <a:t>userNumber</a:t>
          </a:r>
          <a:r>
            <a:rPr lang="en-US" dirty="0" smtClean="0"/>
            <a:t>" class=“form-control“ name=“user”&gt;</a:t>
          </a:r>
          <a:endParaRPr lang="en-US" dirty="0"/>
        </a:p>
      </dgm:t>
    </dgm:pt>
    <dgm:pt modelId="{21FE4C77-2F6E-457D-B14B-8525CC9B8633}" type="parTrans" cxnId="{58EA0E0C-892A-4083-A654-A9AFB25917EF}">
      <dgm:prSet/>
      <dgm:spPr/>
      <dgm:t>
        <a:bodyPr/>
        <a:lstStyle/>
        <a:p>
          <a:endParaRPr lang="en-US"/>
        </a:p>
      </dgm:t>
    </dgm:pt>
    <dgm:pt modelId="{7D3451D6-F942-4FEC-B4F1-F94EB0972C2F}" type="sibTrans" cxnId="{58EA0E0C-892A-4083-A654-A9AFB25917EF}">
      <dgm:prSet/>
      <dgm:spPr/>
      <dgm:t>
        <a:bodyPr/>
        <a:lstStyle/>
        <a:p>
          <a:endParaRPr lang="en-US"/>
        </a:p>
      </dgm:t>
    </dgm:pt>
    <dgm:pt modelId="{5FD8D2D2-11E1-49E6-AC20-C55A3D7BAD7D}" type="pres">
      <dgm:prSet presAssocID="{BDCC9E9B-D999-4114-9697-2D516A0E8A8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2708EE-73D8-411A-9176-8B1BE8000F6A}" type="pres">
      <dgm:prSet presAssocID="{8606CA17-D19F-44FF-95FE-F41A1B4937BE}" presName="parentText" presStyleLbl="node1" presStyleIdx="0" presStyleCnt="1" custLinFactNeighborX="0" custLinFactNeighborY="-8260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EA0E0C-892A-4083-A654-A9AFB25917EF}" srcId="{BDCC9E9B-D999-4114-9697-2D516A0E8A8F}" destId="{8606CA17-D19F-44FF-95FE-F41A1B4937BE}" srcOrd="0" destOrd="0" parTransId="{21FE4C77-2F6E-457D-B14B-8525CC9B8633}" sibTransId="{7D3451D6-F942-4FEC-B4F1-F94EB0972C2F}"/>
    <dgm:cxn modelId="{B49DF088-FE2C-4B26-A556-2E47D046D2D7}" type="presOf" srcId="{8606CA17-D19F-44FF-95FE-F41A1B4937BE}" destId="{7E2708EE-73D8-411A-9176-8B1BE8000F6A}" srcOrd="0" destOrd="0" presId="urn:microsoft.com/office/officeart/2005/8/layout/vList2"/>
    <dgm:cxn modelId="{5DADA318-C728-4CA9-9BF6-5382113B5D31}" type="presOf" srcId="{BDCC9E9B-D999-4114-9697-2D516A0E8A8F}" destId="{5FD8D2D2-11E1-49E6-AC20-C55A3D7BAD7D}" srcOrd="0" destOrd="0" presId="urn:microsoft.com/office/officeart/2005/8/layout/vList2"/>
    <dgm:cxn modelId="{8FA749AB-5FED-40C5-8FAA-3B61DBD91359}" type="presParOf" srcId="{5FD8D2D2-11E1-49E6-AC20-C55A3D7BAD7D}" destId="{7E2708EE-73D8-411A-9176-8B1BE8000F6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C688B2-A996-4D03-BBBE-F78904D7C720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A2F65911-8C54-47DD-BA31-D1F10A1AD887}">
      <dgm:prSet/>
      <dgm:spPr/>
      <dgm:t>
        <a:bodyPr/>
        <a:lstStyle/>
        <a:p>
          <a:pPr rtl="0"/>
          <a:r>
            <a:rPr lang="en-US" dirty="0" smtClean="0"/>
            <a:t>&lt;a id="</a:t>
          </a:r>
          <a:r>
            <a:rPr lang="en-US" dirty="0" err="1" smtClean="0"/>
            <a:t>simpleLink</a:t>
          </a:r>
          <a:r>
            <a:rPr lang="en-US" dirty="0" smtClean="0"/>
            <a:t>" </a:t>
          </a:r>
          <a:r>
            <a:rPr lang="en-US" dirty="0" err="1" smtClean="0"/>
            <a:t>href</a:t>
          </a:r>
          <a:r>
            <a:rPr lang="en-US" dirty="0" smtClean="0"/>
            <a:t>="https://demoqa.com" target="_blank"&gt;Home&lt;/a&gt;</a:t>
          </a:r>
          <a:endParaRPr lang="en-US" dirty="0"/>
        </a:p>
      </dgm:t>
    </dgm:pt>
    <dgm:pt modelId="{349909A9-FC21-40B5-A943-162AF5D18956}" type="parTrans" cxnId="{E2EFE838-2BB3-4B03-9E0C-69854AC5CFEE}">
      <dgm:prSet/>
      <dgm:spPr/>
      <dgm:t>
        <a:bodyPr/>
        <a:lstStyle/>
        <a:p>
          <a:endParaRPr lang="en-US"/>
        </a:p>
      </dgm:t>
    </dgm:pt>
    <dgm:pt modelId="{0F58791E-7326-4F03-BD24-E1F7D0E7E48D}" type="sibTrans" cxnId="{E2EFE838-2BB3-4B03-9E0C-69854AC5CFEE}">
      <dgm:prSet/>
      <dgm:spPr/>
      <dgm:t>
        <a:bodyPr/>
        <a:lstStyle/>
        <a:p>
          <a:endParaRPr lang="en-US"/>
        </a:p>
      </dgm:t>
    </dgm:pt>
    <dgm:pt modelId="{7912B31E-E66D-40B1-BA8A-50065214DCDC}" type="pres">
      <dgm:prSet presAssocID="{B9C688B2-A996-4D03-BBBE-F78904D7C72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444543-EB84-483B-96BB-15EF4BE6790E}" type="pres">
      <dgm:prSet presAssocID="{A2F65911-8C54-47DD-BA31-D1F10A1AD88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EFE838-2BB3-4B03-9E0C-69854AC5CFEE}" srcId="{B9C688B2-A996-4D03-BBBE-F78904D7C720}" destId="{A2F65911-8C54-47DD-BA31-D1F10A1AD887}" srcOrd="0" destOrd="0" parTransId="{349909A9-FC21-40B5-A943-162AF5D18956}" sibTransId="{0F58791E-7326-4F03-BD24-E1F7D0E7E48D}"/>
    <dgm:cxn modelId="{B2C4E31C-C6A4-44FF-82F3-F33F9011E4A5}" type="presOf" srcId="{B9C688B2-A996-4D03-BBBE-F78904D7C720}" destId="{7912B31E-E66D-40B1-BA8A-50065214DCDC}" srcOrd="0" destOrd="0" presId="urn:microsoft.com/office/officeart/2005/8/layout/vList2"/>
    <dgm:cxn modelId="{250C2175-6B59-49FF-9E0D-B1054D1A2742}" type="presOf" srcId="{A2F65911-8C54-47DD-BA31-D1F10A1AD887}" destId="{34444543-EB84-483B-96BB-15EF4BE6790E}" srcOrd="0" destOrd="0" presId="urn:microsoft.com/office/officeart/2005/8/layout/vList2"/>
    <dgm:cxn modelId="{07FDE60F-33A3-43D8-82F4-302B24715DB1}" type="presParOf" srcId="{7912B31E-E66D-40B1-BA8A-50065214DCDC}" destId="{34444543-EB84-483B-96BB-15EF4BE6790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708EE-73D8-411A-9176-8B1BE8000F6A}">
      <dsp:nvSpPr>
        <dsp:cNvPr id="0" name=""/>
        <dsp:cNvSpPr/>
      </dsp:nvSpPr>
      <dsp:spPr>
        <a:xfrm>
          <a:off x="0" y="14285"/>
          <a:ext cx="11049000" cy="617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&lt;input required="" autocomplete="off" pattern="\d*" </a:t>
          </a:r>
          <a:r>
            <a:rPr lang="en-US" sz="1600" kern="1200" dirty="0" err="1" smtClean="0"/>
            <a:t>minlength</a:t>
          </a:r>
          <a:r>
            <a:rPr lang="en-US" sz="1600" kern="1200" dirty="0" smtClean="0"/>
            <a:t>="10" </a:t>
          </a:r>
          <a:r>
            <a:rPr lang="en-US" sz="1600" kern="1200" dirty="0" err="1" smtClean="0"/>
            <a:t>maxlength</a:t>
          </a:r>
          <a:r>
            <a:rPr lang="en-US" sz="1600" kern="1200" dirty="0" smtClean="0"/>
            <a:t>="10" placeholder="Mobile Number" type="text" id="</a:t>
          </a:r>
          <a:r>
            <a:rPr lang="en-US" sz="1600" kern="1200" dirty="0" err="1" smtClean="0"/>
            <a:t>userNumber</a:t>
          </a:r>
          <a:r>
            <a:rPr lang="en-US" sz="1600" kern="1200" dirty="0" smtClean="0"/>
            <a:t>" class=“form-control“ name=“user”&gt;</a:t>
          </a:r>
          <a:endParaRPr lang="en-US" sz="1600" kern="1200" dirty="0"/>
        </a:p>
      </dsp:txBody>
      <dsp:txXfrm>
        <a:off x="30157" y="44442"/>
        <a:ext cx="10988686" cy="557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44543-EB84-483B-96BB-15EF4BE6790E}">
      <dsp:nvSpPr>
        <dsp:cNvPr id="0" name=""/>
        <dsp:cNvSpPr/>
      </dsp:nvSpPr>
      <dsp:spPr>
        <a:xfrm>
          <a:off x="0" y="9166"/>
          <a:ext cx="9599141" cy="351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&lt;a id="</a:t>
          </a:r>
          <a:r>
            <a:rPr lang="en-US" sz="1500" kern="1200" dirty="0" err="1" smtClean="0"/>
            <a:t>simpleLink</a:t>
          </a:r>
          <a:r>
            <a:rPr lang="en-US" sz="1500" kern="1200" dirty="0" smtClean="0"/>
            <a:t>" </a:t>
          </a:r>
          <a:r>
            <a:rPr lang="en-US" sz="1500" kern="1200" dirty="0" err="1" smtClean="0"/>
            <a:t>href</a:t>
          </a:r>
          <a:r>
            <a:rPr lang="en-US" sz="1500" kern="1200" dirty="0" smtClean="0"/>
            <a:t>="https://demoqa.com" target="_blank"&gt;Home&lt;/a&gt;</a:t>
          </a:r>
          <a:endParaRPr lang="en-US" sz="1500" kern="1200" dirty="0"/>
        </a:p>
      </dsp:txBody>
      <dsp:txXfrm>
        <a:off x="17134" y="26300"/>
        <a:ext cx="9564873" cy="316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708EE-73D8-411A-9176-8B1BE8000F6A}">
      <dsp:nvSpPr>
        <dsp:cNvPr id="0" name=""/>
        <dsp:cNvSpPr/>
      </dsp:nvSpPr>
      <dsp:spPr>
        <a:xfrm>
          <a:off x="0" y="0"/>
          <a:ext cx="11049000" cy="617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&lt;input required="" autocomplete="off" pattern="\d*" </a:t>
          </a:r>
          <a:r>
            <a:rPr lang="en-US" sz="1600" kern="1200" dirty="0" err="1" smtClean="0"/>
            <a:t>minlength</a:t>
          </a:r>
          <a:r>
            <a:rPr lang="en-US" sz="1600" kern="1200" dirty="0" smtClean="0"/>
            <a:t>="10" </a:t>
          </a:r>
          <a:r>
            <a:rPr lang="en-US" sz="1600" kern="1200" dirty="0" err="1" smtClean="0"/>
            <a:t>maxlength</a:t>
          </a:r>
          <a:r>
            <a:rPr lang="en-US" sz="1600" kern="1200" dirty="0" smtClean="0"/>
            <a:t>="10" placeholder="Mobile Number" type="text" id="</a:t>
          </a:r>
          <a:r>
            <a:rPr lang="en-US" sz="1600" kern="1200" dirty="0" err="1" smtClean="0"/>
            <a:t>userNumber</a:t>
          </a:r>
          <a:r>
            <a:rPr lang="en-US" sz="1600" kern="1200" dirty="0" smtClean="0"/>
            <a:t>" class=“form-control“ name=“user”&gt;</a:t>
          </a:r>
          <a:endParaRPr lang="en-US" sz="1600" kern="1200" dirty="0"/>
        </a:p>
      </dsp:txBody>
      <dsp:txXfrm>
        <a:off x="30157" y="30157"/>
        <a:ext cx="10988686" cy="5574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44543-EB84-483B-96BB-15EF4BE6790E}">
      <dsp:nvSpPr>
        <dsp:cNvPr id="0" name=""/>
        <dsp:cNvSpPr/>
      </dsp:nvSpPr>
      <dsp:spPr>
        <a:xfrm>
          <a:off x="0" y="9166"/>
          <a:ext cx="9599141" cy="351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&lt;a id="</a:t>
          </a:r>
          <a:r>
            <a:rPr lang="en-US" sz="1500" kern="1200" dirty="0" err="1" smtClean="0"/>
            <a:t>simpleLink</a:t>
          </a:r>
          <a:r>
            <a:rPr lang="en-US" sz="1500" kern="1200" dirty="0" smtClean="0"/>
            <a:t>" </a:t>
          </a:r>
          <a:r>
            <a:rPr lang="en-US" sz="1500" kern="1200" dirty="0" err="1" smtClean="0"/>
            <a:t>href</a:t>
          </a:r>
          <a:r>
            <a:rPr lang="en-US" sz="1500" kern="1200" dirty="0" smtClean="0"/>
            <a:t>="https://demoqa.com" target="_blank"&gt;Home&lt;/a&gt;</a:t>
          </a:r>
          <a:endParaRPr lang="en-US" sz="1500" kern="1200" dirty="0"/>
        </a:p>
      </dsp:txBody>
      <dsp:txXfrm>
        <a:off x="17134" y="26300"/>
        <a:ext cx="9564873" cy="3167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708EE-73D8-411A-9176-8B1BE8000F6A}">
      <dsp:nvSpPr>
        <dsp:cNvPr id="0" name=""/>
        <dsp:cNvSpPr/>
      </dsp:nvSpPr>
      <dsp:spPr>
        <a:xfrm>
          <a:off x="0" y="0"/>
          <a:ext cx="11049000" cy="617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&lt;input required="" autocomplete="off" pattern="\d*" </a:t>
          </a:r>
          <a:r>
            <a:rPr lang="en-US" sz="1600" kern="1200" dirty="0" err="1" smtClean="0"/>
            <a:t>minlength</a:t>
          </a:r>
          <a:r>
            <a:rPr lang="en-US" sz="1600" kern="1200" dirty="0" smtClean="0"/>
            <a:t>="10" </a:t>
          </a:r>
          <a:r>
            <a:rPr lang="en-US" sz="1600" kern="1200" dirty="0" err="1" smtClean="0"/>
            <a:t>maxlength</a:t>
          </a:r>
          <a:r>
            <a:rPr lang="en-US" sz="1600" kern="1200" dirty="0" smtClean="0"/>
            <a:t>="10" placeholder="Mobile Number" type="text" id="</a:t>
          </a:r>
          <a:r>
            <a:rPr lang="en-US" sz="1600" kern="1200" dirty="0" err="1" smtClean="0"/>
            <a:t>userNumber</a:t>
          </a:r>
          <a:r>
            <a:rPr lang="en-US" sz="1600" kern="1200" dirty="0" smtClean="0"/>
            <a:t>" class=“form-control“ name=“user”&gt;</a:t>
          </a:r>
          <a:endParaRPr lang="en-US" sz="1600" kern="1200" dirty="0"/>
        </a:p>
      </dsp:txBody>
      <dsp:txXfrm>
        <a:off x="30157" y="30157"/>
        <a:ext cx="10988686" cy="5574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44543-EB84-483B-96BB-15EF4BE6790E}">
      <dsp:nvSpPr>
        <dsp:cNvPr id="0" name=""/>
        <dsp:cNvSpPr/>
      </dsp:nvSpPr>
      <dsp:spPr>
        <a:xfrm>
          <a:off x="0" y="9166"/>
          <a:ext cx="9599141" cy="351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&lt;a id="</a:t>
          </a:r>
          <a:r>
            <a:rPr lang="en-US" sz="1500" kern="1200" dirty="0" err="1" smtClean="0"/>
            <a:t>simpleLink</a:t>
          </a:r>
          <a:r>
            <a:rPr lang="en-US" sz="1500" kern="1200" dirty="0" smtClean="0"/>
            <a:t>" </a:t>
          </a:r>
          <a:r>
            <a:rPr lang="en-US" sz="1500" kern="1200" dirty="0" err="1" smtClean="0"/>
            <a:t>href</a:t>
          </a:r>
          <a:r>
            <a:rPr lang="en-US" sz="1500" kern="1200" dirty="0" smtClean="0"/>
            <a:t>="https://demoqa.com" target="_blank"&gt;Home&lt;/a&gt;</a:t>
          </a:r>
          <a:endParaRPr lang="en-US" sz="1500" kern="1200" dirty="0"/>
        </a:p>
      </dsp:txBody>
      <dsp:txXfrm>
        <a:off x="17134" y="26300"/>
        <a:ext cx="9564873" cy="316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1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This is the straightforward way to locate an element.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Be aware of auto-generated ID since it will break your locator.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There are few cases that the UI Element’s ID is duplicated/not unique, you should alert developer and find another way to locate the element.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2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19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Similar to Link Text but Partial Link Text requires just a part of the full display text.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It might result multiple matching UI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40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What is Automation</a:t>
            </a:r>
            <a:r>
              <a:rPr lang="en-US" baseline="0" dirty="0" smtClean="0"/>
              <a:t> Test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 automation Pros and Cons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Automation testing level/layer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is Shift Left Testing, how automation involve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is Shift Right testing, how automation involve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01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This is the straightforward way to locate an element.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Be aware of auto-generated ID since it will break your locator.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There are few cases that the UI Element’s ID is duplicated/not unique, you should alert developer and find another way to locate the element.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49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If ID does not exist, you can use Name instead.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Be also aware of auto-generated Name since it will break your locator.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There are few cases that the UI Element’s Name is duplicated/not unique, you should alert developer and find another way to locate the element.</a:t>
            </a:r>
          </a:p>
          <a:p>
            <a:pPr lvl="1">
              <a:buFont typeface="Arial" pitchFamily="34" charset="0"/>
              <a:buChar char="•"/>
            </a:pPr>
            <a:endParaRPr lang="en-US" sz="2200" dirty="0" smtClean="0">
              <a:solidFill>
                <a:srgbClr val="000000"/>
              </a:solidFill>
              <a:highlight>
                <a:srgbClr val="FFFFFF"/>
              </a:highlight>
              <a:latin typeface="+mn-lt"/>
            </a:endParaRPr>
          </a:p>
          <a:p>
            <a:pPr marL="0" indent="0">
              <a:buNone/>
            </a:pPr>
            <a:endParaRPr lang="en-US" sz="2200" dirty="0" smtClean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0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Class name can be used to find a group of UI Elements.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Class name is usually modified due to layout changes. Thus, it is not a stable value to rely on.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0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Tag name is usually used to find a group of similar UI Elements.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Tag name can not be changed so it is quite stable.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03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Used to locate UI Element which is link (</a:t>
            </a:r>
            <a:r>
              <a:rPr lang="en-US" sz="2200" i="1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&lt;a&gt;&lt;/a&gt;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) using its display text.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Locating UI Element using its text is not referable because text will be changed due to localization.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0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Similar to Link Text but Partial Link Text requires just a part of the full display text.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It might result multiple matching UI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11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Similar to Link Text but Partial Link Text requires just a part of the full display text.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It might result multiple matching UI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32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Similar to Link Text but Partial Link Text requires just a part of the full display text.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It might result multiple matching UI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9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red, animal, dark, small&#10;&#10;Description automatically generated">
            <a:extLst>
              <a:ext uri="{FF2B5EF4-FFF2-40B4-BE49-F238E27FC236}">
                <a16:creationId xmlns="" xmlns:a16="http://schemas.microsoft.com/office/drawing/2014/main" id="{16B929F3-C061-7E4D-82FB-C509EF4B2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13" y="1316434"/>
            <a:ext cx="7457025" cy="5477094"/>
          </a:xfrm>
          <a:prstGeom prst="rect">
            <a:avLst/>
          </a:prstGeom>
        </p:spPr>
      </p:pic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=""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>
            <a:off x="5844442" y="1581720"/>
            <a:ext cx="0" cy="2172133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=""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</p:spTree>
    <p:extLst>
      <p:ext uri="{BB962C8B-B14F-4D97-AF65-F5344CB8AC3E}">
        <p14:creationId xmlns:p14="http://schemas.microsoft.com/office/powerpoint/2010/main" val="321938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2"/>
            <a:ext cx="5411993" cy="3672991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Wingdings" pitchFamily="2" charset="2"/>
              <a:buChar char="§"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/>
              <a:t>Sam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="" xmlns:a16="http://schemas.microsoft.com/office/drawing/2014/main" id="{CCD0D239-06F4-4D41-851A-CE0DA02ED2D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2984" y="2057076"/>
            <a:ext cx="2800815" cy="1413579"/>
          </a:xfrm>
          <a:noFill/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56" name="Content Placeholder 6">
            <a:extLst>
              <a:ext uri="{FF2B5EF4-FFF2-40B4-BE49-F238E27FC236}">
                <a16:creationId xmlns=""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820228" y="2423703"/>
            <a:ext cx="2390754" cy="680324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statistics and key messages here</a:t>
            </a:r>
          </a:p>
        </p:txBody>
      </p:sp>
    </p:spTree>
    <p:extLst>
      <p:ext uri="{BB962C8B-B14F-4D97-AF65-F5344CB8AC3E}">
        <p14:creationId xmlns:p14="http://schemas.microsoft.com/office/powerpoint/2010/main" val="1082889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24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24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2"/>
            <a:ext cx="5411993" cy="3672991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Wingdings" pitchFamily="2" charset="2"/>
              <a:buChar char="§"/>
              <a:tabLst/>
              <a:defRPr sz="16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/>
              <a:t>Sam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697950" y="1735097"/>
            <a:ext cx="2800815" cy="1413579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AF8F286A-DA08-AC46-ADD8-F09BFDE0D80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965195" y="2036432"/>
            <a:ext cx="2468167" cy="869416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statistics and key messages here</a:t>
            </a:r>
          </a:p>
        </p:txBody>
      </p:sp>
    </p:spTree>
    <p:extLst>
      <p:ext uri="{BB962C8B-B14F-4D97-AF65-F5344CB8AC3E}">
        <p14:creationId xmlns:p14="http://schemas.microsoft.com/office/powerpoint/2010/main" val="3739464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51542" y="1"/>
            <a:ext cx="4040458" cy="6568068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Insert non-cut out image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2"/>
            <a:ext cx="5411993" cy="3672991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Wingdings" pitchFamily="2" charset="2"/>
              <a:buChar char="§"/>
              <a:tabLst/>
              <a:defRPr sz="16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/>
              <a:t>Sam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04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3242310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343400" y="1596413"/>
            <a:ext cx="7315200" cy="4164307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2031342"/>
            <a:ext cx="3242310" cy="32416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07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3242310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343400" y="1596413"/>
            <a:ext cx="3497580" cy="2061187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2031342"/>
            <a:ext cx="3242310" cy="32416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59E27A7B-6135-BE48-A986-3289A9283E1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343400" y="3927475"/>
            <a:ext cx="3497263" cy="206216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13E15140-4003-B84F-868E-00E8CB3DE5A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186738" y="1596366"/>
            <a:ext cx="3497262" cy="205581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FEAF4222-49F8-EF42-B83C-0F28F19B2FA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86738" y="3927475"/>
            <a:ext cx="3497262" cy="206216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526136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F7A4BA1-60BE-6A4B-BDF9-86C16EED1DB7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10515600" cy="4681537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3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=""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=""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5" name="Picture 4" descr="A bird flying in the sky&#10;&#10;Description automatically generated">
            <a:extLst>
              <a:ext uri="{FF2B5EF4-FFF2-40B4-BE49-F238E27FC236}">
                <a16:creationId xmlns="" xmlns:a16="http://schemas.microsoft.com/office/drawing/2014/main" id="{F5475C49-8719-0348-9D46-AF9694A9DD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91081">
            <a:off x="-512019" y="521514"/>
            <a:ext cx="12074853" cy="784644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>
            <a:off x="3538331" y="5754241"/>
            <a:ext cx="2306111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701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Enter service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08814" y="1133061"/>
            <a:ext cx="6610653" cy="2263282"/>
          </a:xfrm>
        </p:spPr>
        <p:txBody>
          <a:bodyPr/>
          <a:lstStyle>
            <a:lvl1pPr marL="0" indent="0">
              <a:buNone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Introduction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42449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Did you know banner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dgm" sz="quarter" idx="14"/>
          </p:nvPr>
        </p:nvSpPr>
        <p:spPr>
          <a:xfrm>
            <a:off x="838200" y="1132945"/>
            <a:ext cx="3972424" cy="548798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</a:lstStyle>
          <a:p>
            <a:r>
              <a:rPr lang="en-US" smtClean="0"/>
              <a:t>Click icon to add SmartArt graphic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24684"/>
            <a:ext cx="10515600" cy="519458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/>
            </a:lvl1pPr>
          </a:lstStyle>
          <a:p>
            <a:pPr lvl="0" algn="ctr"/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132934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120900"/>
            <a:ext cx="5157787" cy="395190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32934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20900"/>
            <a:ext cx="5183188" cy="395190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044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0825"/>
            <a:ext cx="10515600" cy="600075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vi-VN" dirty="0"/>
              <a:t>Main heading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80005"/>
              </p:ext>
            </p:extLst>
          </p:nvPr>
        </p:nvGraphicFramePr>
        <p:xfrm>
          <a:off x="819018" y="939800"/>
          <a:ext cx="10533485" cy="5113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66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66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066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066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066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5656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56565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1275802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366088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490591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601794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9713187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7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1283140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3366088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5490591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3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7601794" y="3997794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5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9713187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19018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909304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033807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145010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256403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6356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909304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033807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145010" y="538507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256403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394297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+image with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939"/>
            <a:ext cx="4980298" cy="6589643"/>
          </a:xfrm>
          <a:solidFill>
            <a:schemeClr val="accent2"/>
          </a:solidFill>
          <a:ln>
            <a:noFill/>
          </a:ln>
        </p:spPr>
        <p:txBody>
          <a:bodyPr/>
          <a:lstStyle>
            <a:lvl1pPr marL="0" indent="0" algn="ctr">
              <a:buFont typeface="+mj-lt"/>
              <a:buNone/>
              <a:defRPr/>
            </a:lvl1pPr>
          </a:lstStyle>
          <a:p>
            <a:r>
              <a:rPr lang="vi-VN" dirty="0"/>
              <a:t>background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946" y="987425"/>
            <a:ext cx="5692054" cy="4873625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3200"/>
            </a:lvl1pPr>
            <a:lvl2pPr marL="685800" indent="-228600">
              <a:buFont typeface="Wingdings" pitchFamily="2" charset="2"/>
              <a:buChar char="§"/>
              <a:defRPr sz="2800"/>
            </a:lvl2pPr>
            <a:lvl3pPr marL="1143000" indent="-228600">
              <a:buFont typeface="Wingdings" pitchFamily="2" charset="2"/>
              <a:buChar char="§"/>
              <a:defRPr sz="24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921" y="4343398"/>
            <a:ext cx="3932237" cy="1192697"/>
          </a:xfrm>
        </p:spPr>
        <p:txBody>
          <a:bodyPr anchor="t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</a:t>
            </a:r>
            <a:r>
              <a:rPr lang="en-US" dirty="0"/>
              <a:t>name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4411693" y="1480532"/>
            <a:ext cx="2652505" cy="2654300"/>
          </a:xfr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Place white icon inside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5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- right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8"/>
            <a:ext cx="4979504" cy="65797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2343" y="1465300"/>
            <a:ext cx="5910943" cy="480487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/>
            </a:lvl1pPr>
            <a:lvl2pPr marL="800100" indent="-342900">
              <a:buFont typeface="Wingdings" pitchFamily="2" charset="2"/>
              <a:buChar char="§"/>
              <a:defRPr sz="2400"/>
            </a:lvl2pPr>
            <a:lvl3pPr marL="1257300" indent="-342900">
              <a:buFont typeface="Wingdings" pitchFamily="2" charset="2"/>
              <a:buChar char="§"/>
              <a:defRPr sz="2000"/>
            </a:lvl3pPr>
            <a:lvl4pPr marL="1714500" indent="-342900">
              <a:buFont typeface="Wingdings" pitchFamily="2" charset="2"/>
              <a:buChar char="§"/>
              <a:defRPr sz="2000"/>
            </a:lvl4pPr>
            <a:lvl5pPr marL="2171700" indent="-3429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1465299"/>
            <a:ext cx="4003529" cy="480487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682343" y="365125"/>
            <a:ext cx="5910943" cy="83318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Heading line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365125"/>
            <a:ext cx="4003529" cy="8331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1" i="0" dirty="0">
                <a:solidFill>
                  <a:schemeClr val="accent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65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-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376057"/>
            <a:ext cx="12192000" cy="2481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7348"/>
            <a:ext cx="10863944" cy="2832354"/>
          </a:xfrm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400"/>
            </a:lvl1pPr>
            <a:lvl2pPr marL="685800" indent="-228600">
              <a:buFont typeface="Wingdings" pitchFamily="2" charset="2"/>
              <a:buChar char="§"/>
              <a:defRPr sz="24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38199" y="5007429"/>
            <a:ext cx="10863944" cy="1508123"/>
          </a:xfrm>
        </p:spPr>
        <p:txBody>
          <a:bodyPr>
            <a:noAutofit/>
          </a:bodyPr>
          <a:lstStyle>
            <a:lvl1pPr marL="2286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4507593"/>
            <a:ext cx="10863944" cy="4097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397874"/>
            <a:ext cx="10863943" cy="61549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1262004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's 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49CC22-74F8-8C4A-BD2B-104067FA4DA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-26988" y="1"/>
            <a:ext cx="3525838" cy="6579704"/>
          </a:xfrm>
          <a:solidFill>
            <a:srgbClr val="9AA6F1"/>
          </a:solidFill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9288" y="1271588"/>
            <a:ext cx="3260725" cy="4056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vi-VN" dirty="0"/>
              <a:t>Insert profile photo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9075" y="489709"/>
            <a:ext cx="6589158" cy="781879"/>
          </a:xfrm>
        </p:spPr>
        <p:txBody>
          <a:bodyPr anchor="b">
            <a:normAutofit/>
          </a:bodyPr>
          <a:lstStyle>
            <a:lvl1pPr marL="0" indent="0">
              <a:buNone/>
              <a:defRPr sz="32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vi-VN" dirty="0"/>
              <a:t>Full name here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89075" y="1391479"/>
            <a:ext cx="6589158" cy="516836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Title or position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688732" y="2305878"/>
            <a:ext cx="6588868" cy="4082222"/>
          </a:xfrm>
        </p:spPr>
        <p:txBody>
          <a:bodyPr/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512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/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-435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97536"/>
            <a:ext cx="6037072" cy="64722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55099"/>
            <a:ext cx="4494212" cy="3327400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8"/>
            <a:ext cx="60370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70486"/>
            <a:ext cx="4494212" cy="3708401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/>
            </a:lvl1pPr>
            <a:lvl2pPr marL="685800" indent="-228600">
              <a:buFont typeface="Wingdings" pitchFamily="2" charset="2"/>
              <a:buChar char="§"/>
              <a:defRPr sz="24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352800"/>
            <a:ext cx="35351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45200" y="3352800"/>
            <a:ext cx="2413000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30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204107"/>
            <a:ext cx="4989512" cy="985838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7"/>
            <a:ext cx="6037072" cy="36335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2624" y="1371741"/>
            <a:ext cx="4989513" cy="1920366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0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1800"/>
            </a:lvl3pPr>
            <a:lvl4pPr marL="1600200" indent="-228600">
              <a:buFont typeface="Wingdings" pitchFamily="2" charset="2"/>
              <a:buChar char="§"/>
              <a:defRPr sz="1800"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843338"/>
            <a:ext cx="3535172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57763" y="3843338"/>
            <a:ext cx="3500437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17474" y="3843338"/>
            <a:ext cx="4725989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=""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=""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8" name="Picture 7" descr="A bird flying in the sky&#10;&#10;Description automatically generated">
            <a:extLst>
              <a:ext uri="{FF2B5EF4-FFF2-40B4-BE49-F238E27FC236}">
                <a16:creationId xmlns="" xmlns:a16="http://schemas.microsoft.com/office/drawing/2014/main" id="{FDF3BB0C-71A0-5345-B686-8D84108140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9" y="1739623"/>
            <a:ext cx="4061861" cy="378318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7561" y="3866322"/>
            <a:ext cx="0" cy="1163757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0410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with pic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7536" y="109727"/>
            <a:ext cx="6049264" cy="57057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666988" y="121538"/>
            <a:ext cx="3403092" cy="338366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53988" y="121539"/>
            <a:ext cx="2305812" cy="33836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53988" y="3645408"/>
            <a:ext cx="5816092" cy="289454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7536" y="5933661"/>
            <a:ext cx="6049264" cy="606288"/>
          </a:xfrm>
          <a:noFill/>
          <a:ln>
            <a:noFill/>
          </a:ln>
        </p:spPr>
        <p:txBody>
          <a:bodyPr lIns="180000" rIns="180000" anchor="ctr">
            <a:normAutofit/>
          </a:bodyPr>
          <a:lstStyle>
            <a:lvl1pPr marL="0" indent="0">
              <a:lnSpc>
                <a:spcPts val="17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</a:t>
            </a:r>
            <a:r>
              <a:rPr lang="vi-VN" dirty="0"/>
              <a:t>aption (optional)</a:t>
            </a:r>
          </a:p>
        </p:txBody>
      </p:sp>
    </p:spTree>
    <p:extLst>
      <p:ext uri="{BB962C8B-B14F-4D97-AF65-F5344CB8AC3E}">
        <p14:creationId xmlns:p14="http://schemas.microsoft.com/office/powerpoint/2010/main" val="3876061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=""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623914"/>
            <a:ext cx="3345513" cy="3922120"/>
          </a:xfrm>
          <a:solidFill>
            <a:srgbClr val="9E71AC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3922121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623914"/>
            <a:ext cx="3345513" cy="3922120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84362"/>
            <a:ext cx="2960105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84362"/>
            <a:ext cx="297175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84362"/>
            <a:ext cx="2961403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9" y="2384630"/>
            <a:ext cx="2961402" cy="280952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4721332" y="2384630"/>
            <a:ext cx="2960106" cy="292586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8434877" y="2384630"/>
            <a:ext cx="2971755" cy="293105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2569236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5146607" cy="3922121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1957" y="1623915"/>
            <a:ext cx="5381556" cy="3922120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30011" y="1884362"/>
            <a:ext cx="4740963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155756" y="1884362"/>
            <a:ext cx="4501967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155756" y="2424561"/>
            <a:ext cx="4501967" cy="280952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6530009" y="2424561"/>
            <a:ext cx="4740965" cy="280952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689586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=""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69550"/>
            <a:ext cx="5142292" cy="2063502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>
            <a:extLst>
              <a:ext uri="{FF2B5EF4-FFF2-40B4-BE49-F238E27FC236}">
                <a16:creationId xmlns="" xmlns:a16="http://schemas.microsoft.com/office/drawing/2014/main" id="{AEA52B7F-ED93-394B-8192-7FE0914A70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959611"/>
            <a:ext cx="5142292" cy="2063502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5"/>
            <a:ext cx="5142292" cy="2063502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623915"/>
            <a:ext cx="5142292" cy="2063502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768024"/>
            <a:ext cx="4760844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397027" y="4083732"/>
            <a:ext cx="4760845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768024"/>
            <a:ext cx="473102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1034128" y="4088702"/>
            <a:ext cx="473102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8" y="2308225"/>
            <a:ext cx="4731026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6397027" y="2308225"/>
            <a:ext cx="4760845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6397027" y="4648662"/>
            <a:ext cx="4760845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 hasCustomPrompt="1"/>
          </p:nvPr>
        </p:nvSpPr>
        <p:spPr>
          <a:xfrm>
            <a:off x="1034128" y="4648662"/>
            <a:ext cx="4731026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3487544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=""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623914"/>
            <a:ext cx="3345513" cy="2023746"/>
          </a:xfrm>
          <a:solidFill>
            <a:srgbClr val="9AA6F1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202374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623915"/>
            <a:ext cx="3345513" cy="2023746"/>
          </a:xfrm>
          <a:solidFill>
            <a:srgbClr val="7889E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1347"/>
            <a:ext cx="2960105" cy="38054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1347"/>
            <a:ext cx="2971756" cy="35061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1347"/>
            <a:ext cx="2961403" cy="42386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9" y="2235210"/>
            <a:ext cx="2961402" cy="130261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4721332" y="2210895"/>
            <a:ext cx="2960106" cy="122959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8434877" y="2176344"/>
            <a:ext cx="2971755" cy="126414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="" xmlns:a16="http://schemas.microsoft.com/office/drawing/2014/main" id="{7BF4C5DF-5290-034A-A68B-806DA57B28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3437" y="3961684"/>
            <a:ext cx="3345513" cy="202374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7639E14-F7C5-DF49-AE95-B591DA84319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33463" y="4195606"/>
            <a:ext cx="2962068" cy="402687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1ED4E265-DDEB-1A49-A34D-F72F320DFAC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033463" y="4603824"/>
            <a:ext cx="2962275" cy="12922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</a:t>
            </a:r>
          </a:p>
        </p:txBody>
      </p:sp>
      <p:sp>
        <p:nvSpPr>
          <p:cNvPr id="19" name="Text Placeholder 36">
            <a:extLst>
              <a:ext uri="{FF2B5EF4-FFF2-40B4-BE49-F238E27FC236}">
                <a16:creationId xmlns="" xmlns:a16="http://schemas.microsoft.com/office/drawing/2014/main" id="{BD5752F1-C677-2144-BCDC-8F6D345ABE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7998" y="3959610"/>
            <a:ext cx="3345513" cy="2023746"/>
          </a:xfrm>
          <a:solidFill>
            <a:srgbClr val="9AA6F1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20" name="Text Placeholder 36">
            <a:extLst>
              <a:ext uri="{FF2B5EF4-FFF2-40B4-BE49-F238E27FC236}">
                <a16:creationId xmlns="" xmlns:a16="http://schemas.microsoft.com/office/drawing/2014/main" id="{6C7BC4CC-7BE7-C145-AC9E-2D481467D3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0717" y="3959611"/>
            <a:ext cx="3345513" cy="2023746"/>
          </a:xfrm>
          <a:solidFill>
            <a:srgbClr val="7889E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64084A3E-3E16-8841-AF08-B59A1AC888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434876" y="4598293"/>
            <a:ext cx="2960688" cy="12319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8BA9EDB9-43C1-D842-97C8-74C9ED628AA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721225" y="4598293"/>
            <a:ext cx="2960213" cy="12128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A202B8D4-1723-3D42-9ECA-CE540405047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32338" y="4195763"/>
            <a:ext cx="2949575" cy="403225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3474EE69-F771-7E4A-A86D-24312D8ADCA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434876" y="4199442"/>
            <a:ext cx="2960688" cy="398851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350866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3E6B246-378C-094E-80BF-708F0BD8AC12}"/>
              </a:ext>
            </a:extLst>
          </p:cNvPr>
          <p:cNvSpPr/>
          <p:nvPr userDrawn="1"/>
        </p:nvSpPr>
        <p:spPr>
          <a:xfrm>
            <a:off x="2736224" y="2118429"/>
            <a:ext cx="6481011" cy="235417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97045" y="2419888"/>
            <a:ext cx="5517994" cy="651303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8FBF4D-7F0A-5544-A081-70277473873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102018" y="3110534"/>
            <a:ext cx="5516563" cy="105396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BA9993A-3305-3542-AAAF-6BBF3E8835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98974" y="3663232"/>
            <a:ext cx="4075044" cy="1801481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Cut out image</a:t>
            </a:r>
          </a:p>
        </p:txBody>
      </p:sp>
    </p:spTree>
    <p:extLst>
      <p:ext uri="{BB962C8B-B14F-4D97-AF65-F5344CB8AC3E}">
        <p14:creationId xmlns:p14="http://schemas.microsoft.com/office/powerpoint/2010/main" val="10755042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10515600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1723229"/>
            <a:ext cx="5257800" cy="10895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6559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1723229"/>
            <a:ext cx="5257800" cy="10895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DB0104C9-FE11-6E4F-8E72-CBD2EF15E96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EA4ECAA9-7C4B-7B41-B55A-617B41891A6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2080136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=""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94104" y="393263"/>
            <a:ext cx="4099406" cy="738464"/>
          </a:xfrm>
          <a:noFill/>
          <a:ln w="76200">
            <a:gradFill>
              <a:gsLst>
                <a:gs pos="0">
                  <a:srgbClr val="576BE3"/>
                </a:gs>
                <a:gs pos="48000">
                  <a:srgbClr val="E30613"/>
                </a:gs>
                <a:gs pos="83000">
                  <a:srgbClr val="E30613"/>
                </a:gs>
                <a:gs pos="100000">
                  <a:srgbClr val="E30613"/>
                </a:gs>
              </a:gsLst>
              <a:lin ang="0" scaled="0"/>
            </a:gradFill>
            <a:miter lim="800000"/>
          </a:ln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196472" y="1811347"/>
            <a:ext cx="3397040" cy="3191245"/>
          </a:xfrm>
          <a:solidFill>
            <a:schemeClr val="tx1">
              <a:lumMod val="25000"/>
              <a:lumOff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00" b="1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 Image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303889" y="1811347"/>
            <a:ext cx="2960105" cy="38054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dirty="0"/>
              <a:t>The Challenge</a:t>
            </a:r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7875789" y="521060"/>
            <a:ext cx="1345228" cy="218613"/>
          </a:xfr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accent1">
                    <a:lumMod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vi-VN" dirty="0"/>
              <a:t>Type of service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1347"/>
            <a:ext cx="2961403" cy="38054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dirty="0"/>
              <a:t>Who are </a:t>
            </a:r>
            <a:r>
              <a:rPr lang="en-US" dirty="0" err="1"/>
              <a:t>xxxx</a:t>
            </a:r>
            <a:r>
              <a:rPr lang="en-US" dirty="0"/>
              <a:t>?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9" y="2210895"/>
            <a:ext cx="2961402" cy="808589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4303888" y="2210895"/>
            <a:ext cx="2960106" cy="808589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7875790" y="752428"/>
            <a:ext cx="1345227" cy="218613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2784405" cy="834530"/>
          </a:xfr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Case study</a:t>
            </a:r>
          </a:p>
          <a:p>
            <a:pPr lvl="0"/>
            <a:r>
              <a:rPr lang="en-US" dirty="0"/>
              <a:t>Brand logo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7639E14-F7C5-DF49-AE95-B591DA84319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33463" y="3227118"/>
            <a:ext cx="2962068" cy="402687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Solution &amp; Benefits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1ED4E265-DDEB-1A49-A34D-F72F320DFAC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033463" y="3641767"/>
            <a:ext cx="2962275" cy="1292225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64084A3E-3E16-8841-AF08-B59A1AC888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0005236" y="521060"/>
            <a:ext cx="1014482" cy="218613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Function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8BA9EDB9-43C1-D842-97C8-74C9ED628AA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314419" y="3641767"/>
            <a:ext cx="2949575" cy="121285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="" xmlns:a16="http://schemas.microsoft.com/office/drawing/2014/main" id="{A202B8D4-1723-3D42-9ECA-CE540405047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314894" y="3227118"/>
            <a:ext cx="2949575" cy="403225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3474EE69-F771-7E4A-A86D-24312D8ADCA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920754" y="752428"/>
            <a:ext cx="1183447" cy="218613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134328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5000" y="2641635"/>
            <a:ext cx="4183478" cy="861907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5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=""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=""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5" name="Picture 4" descr="A picture containing umbrella, flying, dark, large&#10;&#10;Description automatically generated">
            <a:extLst>
              <a:ext uri="{FF2B5EF4-FFF2-40B4-BE49-F238E27FC236}">
                <a16:creationId xmlns="" xmlns:a16="http://schemas.microsoft.com/office/drawing/2014/main" id="{03ADBBB1-D344-A744-B2B5-474E0B517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2717">
            <a:off x="620392" y="2200543"/>
            <a:ext cx="8013323" cy="506375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4442" y="3764622"/>
            <a:ext cx="0" cy="2029109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9FCE739-4479-5443-8FDD-DCE0F7995627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1120" y="5754241"/>
            <a:ext cx="693324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flying, dark, airplane, air&#10;&#10;Description automatically generated">
            <a:extLst>
              <a:ext uri="{FF2B5EF4-FFF2-40B4-BE49-F238E27FC236}">
                <a16:creationId xmlns="" xmlns:a16="http://schemas.microsoft.com/office/drawing/2014/main" id="{69B8B1CE-811F-824B-B1F8-CA32D02C95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836" y="2854478"/>
            <a:ext cx="2814547" cy="2215843"/>
          </a:xfrm>
          <a:prstGeom prst="rect">
            <a:avLst/>
          </a:prstGeom>
        </p:spPr>
      </p:pic>
      <p:pic>
        <p:nvPicPr>
          <p:cNvPr id="19" name="Picture 18" descr="A picture containing flying, dark, airplane, air&#10;&#10;Description automatically generated">
            <a:extLst>
              <a:ext uri="{FF2B5EF4-FFF2-40B4-BE49-F238E27FC236}">
                <a16:creationId xmlns="" xmlns:a16="http://schemas.microsoft.com/office/drawing/2014/main" id="{B25589F6-D5B4-E247-997A-8991DE8F707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3640" y="4823860"/>
            <a:ext cx="1370429" cy="10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754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05298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7044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0332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4400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8790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9229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7464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96600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31601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49048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=""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=""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="" xmlns:a16="http://schemas.microsoft.com/office/drawing/2014/main" id="{A6929C40-C017-2143-A3EA-C2BDA4E0EB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3720">
            <a:off x="1389863" y="-1661434"/>
            <a:ext cx="10807016" cy="720330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4442" y="2849481"/>
            <a:ext cx="0" cy="1661559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227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27233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42397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729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6850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9753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99345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32258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784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44140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1413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9255B67-0C9F-994D-AC6D-D593D2468E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5030" y="1074820"/>
            <a:ext cx="4812631" cy="2951747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43151AD1-7A99-A042-9109-44E3609880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816513" y="3737561"/>
            <a:ext cx="3765887" cy="2551112"/>
          </a:xfrm>
        </p:spPr>
        <p:txBody>
          <a:bodyPr anchor="b">
            <a:normAutofit/>
          </a:bodyPr>
          <a:lstStyle>
            <a:lvl1pPr marL="514350" indent="-514350">
              <a:buFont typeface="+mj-lt"/>
              <a:buAutoNum type="arabicPeriod"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15852" y="1376280"/>
            <a:ext cx="4090988" cy="2052637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628658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60597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7902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53425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9629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5364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200" y="1361663"/>
            <a:ext cx="10515600" cy="4681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709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2CCF8BC7-E154-F647-9940-546792432F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5867" y="1074821"/>
            <a:ext cx="6480175" cy="2951747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15852" y="1376280"/>
            <a:ext cx="5517994" cy="2052637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8E4ECA2-305F-8E46-A405-5F2FA00959E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68675" y="1458342"/>
            <a:ext cx="1208217" cy="61108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5907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="" xmlns:a16="http://schemas.microsoft.com/office/drawing/2014/main" id="{CCD0D239-06F4-4D41-851A-CE0DA02ED2D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2984" y="2057076"/>
            <a:ext cx="2800815" cy="1413579"/>
          </a:xfrm>
          <a:noFill/>
          <a:ln w="88900">
            <a:gradFill>
              <a:gsLst>
                <a:gs pos="0">
                  <a:srgbClr val="576BE3"/>
                </a:gs>
                <a:gs pos="51000">
                  <a:srgbClr val="E30613"/>
                </a:gs>
                <a:gs pos="83000">
                  <a:srgbClr val="E30613"/>
                </a:gs>
                <a:gs pos="100000">
                  <a:srgbClr val="E30613"/>
                </a:gs>
              </a:gsLst>
              <a:lin ang="0" scaled="0"/>
            </a:gra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6" name="Content Placeholder 6">
            <a:extLst>
              <a:ext uri="{FF2B5EF4-FFF2-40B4-BE49-F238E27FC236}">
                <a16:creationId xmlns=""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820228" y="2423703"/>
            <a:ext cx="2390754" cy="680324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statistics and key messages here</a:t>
            </a:r>
          </a:p>
        </p:txBody>
      </p:sp>
    </p:spTree>
    <p:extLst>
      <p:ext uri="{BB962C8B-B14F-4D97-AF65-F5344CB8AC3E}">
        <p14:creationId xmlns:p14="http://schemas.microsoft.com/office/powerpoint/2010/main" val="218080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989BB2E7-64C0-EC43-B19B-8847B93A1E5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Recap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20635" y="2094403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981882F8-0C27-7447-AEDD-B50B3C59488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76513" y="2313860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6190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37" name="Content Placeholder 17">
            <a:extLst>
              <a:ext uri="{FF2B5EF4-FFF2-40B4-BE49-F238E27FC236}">
                <a16:creationId xmlns="" xmlns:a16="http://schemas.microsoft.com/office/drawing/2014/main" id="{30182E95-BA6E-FD43-AF07-476083F2990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8044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="" xmlns:a16="http://schemas.microsoft.com/office/drawing/2014/main" id="{0C6C82B0-7B2D-054A-AD77-CB159689115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062875" y="2094403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9" name="Content Placeholder 9">
            <a:extLst>
              <a:ext uri="{FF2B5EF4-FFF2-40B4-BE49-F238E27FC236}">
                <a16:creationId xmlns="" xmlns:a16="http://schemas.microsoft.com/office/drawing/2014/main" id="{444985FC-8F87-F54A-9693-B86DD2AA312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918753" y="2313860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Content Placeholder 11">
            <a:extLst>
              <a:ext uri="{FF2B5EF4-FFF2-40B4-BE49-F238E27FC236}">
                <a16:creationId xmlns="" xmlns:a16="http://schemas.microsoft.com/office/drawing/2014/main" id="{A5EF75EF-75B6-5C46-A5A3-15B913D7F5B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0414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42" name="Content Placeholder 17">
            <a:extLst>
              <a:ext uri="{FF2B5EF4-FFF2-40B4-BE49-F238E27FC236}">
                <a16:creationId xmlns="" xmlns:a16="http://schemas.microsoft.com/office/drawing/2014/main" id="{78B7C6ED-1C7C-AB47-8718-757442CC247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5691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="" xmlns:a16="http://schemas.microsoft.com/office/drawing/2014/main" id="{B236EC48-9B15-0C4D-AD66-A870AC72565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839345" y="2094403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4" name="Content Placeholder 9">
            <a:extLst>
              <a:ext uri="{FF2B5EF4-FFF2-40B4-BE49-F238E27FC236}">
                <a16:creationId xmlns="" xmlns:a16="http://schemas.microsoft.com/office/drawing/2014/main" id="{A1FEA8BF-9113-204F-B716-78A99040B60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95223" y="2313860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Content Placeholder 11">
            <a:extLst>
              <a:ext uri="{FF2B5EF4-FFF2-40B4-BE49-F238E27FC236}">
                <a16:creationId xmlns="" xmlns:a16="http://schemas.microsoft.com/office/drawing/2014/main" id="{5B0B95E5-E797-8A43-A885-ABAD856FB41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8061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55" name="Content Placeholder 17">
            <a:extLst>
              <a:ext uri="{FF2B5EF4-FFF2-40B4-BE49-F238E27FC236}">
                <a16:creationId xmlns="" xmlns:a16="http://schemas.microsoft.com/office/drawing/2014/main" id="{900C16CD-5FCA-E146-BF1F-1D97800BBE0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3820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=""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0635" y="4182401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7" name="Content Placeholder 9">
            <a:extLst>
              <a:ext uri="{FF2B5EF4-FFF2-40B4-BE49-F238E27FC236}">
                <a16:creationId xmlns="" xmlns:a16="http://schemas.microsoft.com/office/drawing/2014/main" id="{B90BC06A-B476-2C4E-81D4-664546DCB99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176513" y="4401858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8" name="Content Placeholder 11">
            <a:extLst>
              <a:ext uri="{FF2B5EF4-FFF2-40B4-BE49-F238E27FC236}">
                <a16:creationId xmlns="" xmlns:a16="http://schemas.microsoft.com/office/drawing/2014/main" id="{BCFBD06F-6A87-DE44-9D65-AC4C00133AD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6190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60" name="Content Placeholder 17">
            <a:extLst>
              <a:ext uri="{FF2B5EF4-FFF2-40B4-BE49-F238E27FC236}">
                <a16:creationId xmlns="" xmlns:a16="http://schemas.microsoft.com/office/drawing/2014/main" id="{AA25C5DF-FD4B-F04B-810B-1F9C019C5B3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58044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Content Placeholder 6">
            <a:extLst>
              <a:ext uri="{FF2B5EF4-FFF2-40B4-BE49-F238E27FC236}">
                <a16:creationId xmlns="" xmlns:a16="http://schemas.microsoft.com/office/drawing/2014/main" id="{96100E2D-858D-7E49-A9A4-93FCF9DB33D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062875" y="4182401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2" name="Content Placeholder 9">
            <a:extLst>
              <a:ext uri="{FF2B5EF4-FFF2-40B4-BE49-F238E27FC236}">
                <a16:creationId xmlns="" xmlns:a16="http://schemas.microsoft.com/office/drawing/2014/main" id="{538EF49E-F473-564C-A9B2-C8A852CD3A4C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918753" y="4401858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Content Placeholder 11">
            <a:extLst>
              <a:ext uri="{FF2B5EF4-FFF2-40B4-BE49-F238E27FC236}">
                <a16:creationId xmlns="" xmlns:a16="http://schemas.microsoft.com/office/drawing/2014/main" id="{2B7FBC51-D606-8D46-9B56-43EA19B0B8D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0414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65" name="Content Placeholder 17">
            <a:extLst>
              <a:ext uri="{FF2B5EF4-FFF2-40B4-BE49-F238E27FC236}">
                <a16:creationId xmlns="" xmlns:a16="http://schemas.microsoft.com/office/drawing/2014/main" id="{76C54CE6-5FBD-4F41-B7E0-4C5FCF27A5A3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35691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="" xmlns:a16="http://schemas.microsoft.com/office/drawing/2014/main" id="{A4D847F3-297B-2543-83C7-302329B18DE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839345" y="4182401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7" name="Content Placeholder 9">
            <a:extLst>
              <a:ext uri="{FF2B5EF4-FFF2-40B4-BE49-F238E27FC236}">
                <a16:creationId xmlns="" xmlns:a16="http://schemas.microsoft.com/office/drawing/2014/main" id="{2A6B737A-F5D8-424C-9503-4B1585A74A7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695223" y="4401858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Content Placeholder 11">
            <a:extLst>
              <a:ext uri="{FF2B5EF4-FFF2-40B4-BE49-F238E27FC236}">
                <a16:creationId xmlns="" xmlns:a16="http://schemas.microsoft.com/office/drawing/2014/main" id="{472EB05F-9E77-8147-8232-36FBA0578BB5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48061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5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5720" rIns="91440" bIns="45720" rtlCol="0" anchor="t">
            <a:normAutofit/>
          </a:bodyPr>
          <a:lstStyle/>
          <a:p>
            <a:pPr lvl="0" algn="ct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Xxth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Month </a:t>
            </a:r>
            <a:r>
              <a:rPr lang="en-US" dirty="0"/>
              <a:t>Year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6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5" r:id="rId2"/>
    <p:sldLayoutId id="2147483716" r:id="rId3"/>
    <p:sldLayoutId id="2147483717" r:id="rId4"/>
    <p:sldLayoutId id="2147483718" r:id="rId5"/>
    <p:sldLayoutId id="2147483672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13" r:id="rId13"/>
    <p:sldLayoutId id="2147483714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692" r:id="rId20"/>
    <p:sldLayoutId id="2147483671" r:id="rId21"/>
    <p:sldLayoutId id="2147483676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90" r:id="rId31"/>
    <p:sldLayoutId id="2147483706" r:id="rId32"/>
    <p:sldLayoutId id="2147483705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9" r:id="rId40"/>
    <p:sldLayoutId id="2147483720" r:id="rId41"/>
    <p:sldLayoutId id="2147483721" r:id="rId42"/>
    <p:sldLayoutId id="2147483722" r:id="rId43"/>
    <p:sldLayoutId id="2147483723" r:id="rId44"/>
    <p:sldLayoutId id="2147483724" r:id="rId45"/>
    <p:sldLayoutId id="2147483725" r:id="rId46"/>
    <p:sldLayoutId id="2147483726" r:id="rId47"/>
    <p:sldLayoutId id="2147483727" r:id="rId48"/>
    <p:sldLayoutId id="2147483728" r:id="rId49"/>
    <p:sldLayoutId id="2147483729" r:id="rId50"/>
    <p:sldLayoutId id="2147483730" r:id="rId51"/>
    <p:sldLayoutId id="2147483731" r:id="rId52"/>
    <p:sldLayoutId id="2147483732" r:id="rId53"/>
    <p:sldLayoutId id="2147483733" r:id="rId54"/>
    <p:sldLayoutId id="2147483734" r:id="rId55"/>
    <p:sldLayoutId id="2147483735" r:id="rId56"/>
    <p:sldLayoutId id="2147483736" r:id="rId57"/>
    <p:sldLayoutId id="2147483737" r:id="rId58"/>
    <p:sldLayoutId id="2147483738" r:id="rId59"/>
    <p:sldLayoutId id="2147483739" r:id="rId60"/>
    <p:sldLayoutId id="2147483740" r:id="rId61"/>
    <p:sldLayoutId id="2147483741" r:id="rId62"/>
    <p:sldLayoutId id="2147483742" r:id="rId63"/>
    <p:sldLayoutId id="2147483743" r:id="rId64"/>
    <p:sldLayoutId id="2147483744" r:id="rId6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30613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SzPct val="120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◇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LucidaGrande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company-training/rookies-batch5/batch5/-/issues/4" TargetMode="External"/><Relationship Id="rId2" Type="http://schemas.openxmlformats.org/officeDocument/2006/relationships/hyperlink" Target="https://gitlab.com/company-training/rookies-batch5/batch5/-/issues/3" TargetMode="External"/><Relationship Id="rId1" Type="http://schemas.openxmlformats.org/officeDocument/2006/relationships/slideLayout" Target="../slideLayouts/slideLayout6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Locators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July</a:t>
            </a:r>
            <a:r>
              <a:rPr lang="en-US" dirty="0" smtClean="0"/>
              <a:t> 2022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NashTech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6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U</a:t>
            </a:r>
            <a:r>
              <a:rPr lang="en-US" dirty="0" smtClean="0">
                <a:highlight>
                  <a:srgbClr val="FFFFFF"/>
                </a:highlight>
              </a:rPr>
              <a:t>sing </a:t>
            </a:r>
            <a:r>
              <a:rPr lang="en-US" dirty="0">
                <a:highlight>
                  <a:srgbClr val="FFFFFF"/>
                </a:highlight>
              </a:rPr>
              <a:t>UI Element’s Link Text</a:t>
            </a:r>
            <a:br>
              <a:rPr lang="en-US" dirty="0">
                <a:highlight>
                  <a:srgbClr val="FFFFFF"/>
                </a:highlight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37" y="1543588"/>
            <a:ext cx="9991618" cy="41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U</a:t>
            </a:r>
            <a:r>
              <a:rPr lang="en-US" dirty="0" smtClean="0">
                <a:highlight>
                  <a:srgbClr val="FFFFFF"/>
                </a:highlight>
              </a:rPr>
              <a:t>sing </a:t>
            </a:r>
            <a:r>
              <a:rPr lang="en-US" dirty="0">
                <a:highlight>
                  <a:srgbClr val="FFFFFF"/>
                </a:highlight>
              </a:rPr>
              <a:t>UI Element’s Partial Link Text</a:t>
            </a:r>
            <a:br>
              <a:rPr lang="en-US" dirty="0">
                <a:highlight>
                  <a:srgbClr val="FFFFFF"/>
                </a:highlight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97" y="1668378"/>
            <a:ext cx="9770205" cy="40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9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ighlight>
                  <a:srgbClr val="FFFFFF"/>
                </a:highlight>
              </a:rPr>
              <a:t>Practice </a:t>
            </a:r>
            <a:r>
              <a:rPr lang="en-US" dirty="0">
                <a:highlight>
                  <a:srgbClr val="FFFFFF"/>
                </a:highlight>
              </a:rPr>
              <a:t>for Element’s attributes</a:t>
            </a:r>
            <a:br>
              <a:rPr lang="en-US" dirty="0">
                <a:highlight>
                  <a:srgbClr val="FFFFFF"/>
                </a:highlight>
              </a:rPr>
            </a:b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62045217"/>
              </p:ext>
            </p:extLst>
          </p:nvPr>
        </p:nvGraphicFramePr>
        <p:xfrm>
          <a:off x="838200" y="1461355"/>
          <a:ext cx="1104900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838200" y="222203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Answer:</a:t>
            </a:r>
          </a:p>
          <a:p>
            <a:r>
              <a:rPr lang="en-US" dirty="0" err="1" smtClean="0"/>
              <a:t>By.Id</a:t>
            </a:r>
            <a:r>
              <a:rPr lang="en-US" dirty="0" smtClean="0"/>
              <a:t>(“</a:t>
            </a:r>
            <a:r>
              <a:rPr lang="en-US" dirty="0" err="1" smtClean="0"/>
              <a:t>userNumber</a:t>
            </a:r>
            <a:r>
              <a:rPr lang="en-US" dirty="0" smtClean="0"/>
              <a:t>”)</a:t>
            </a:r>
          </a:p>
          <a:p>
            <a:r>
              <a:rPr lang="en-US" dirty="0" err="1" smtClean="0"/>
              <a:t>By.Name</a:t>
            </a:r>
            <a:r>
              <a:rPr lang="en-US" dirty="0" smtClean="0"/>
              <a:t>(“user”)</a:t>
            </a:r>
          </a:p>
          <a:p>
            <a:r>
              <a:rPr lang="en-US" dirty="0" err="1" smtClean="0"/>
              <a:t>By.ClassName</a:t>
            </a:r>
            <a:r>
              <a:rPr lang="en-US" dirty="0" smtClean="0"/>
              <a:t>(“form-control”)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47393660"/>
              </p:ext>
            </p:extLst>
          </p:nvPr>
        </p:nvGraphicFramePr>
        <p:xfrm>
          <a:off x="838199" y="3847241"/>
          <a:ext cx="9599141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6"/>
          <p:cNvSpPr/>
          <p:nvPr/>
        </p:nvSpPr>
        <p:spPr>
          <a:xfrm>
            <a:off x="838200" y="441062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Answer:</a:t>
            </a:r>
          </a:p>
          <a:p>
            <a:r>
              <a:rPr lang="en-US" dirty="0" err="1" smtClean="0"/>
              <a:t>By.Id</a:t>
            </a:r>
            <a:r>
              <a:rPr lang="en-US" dirty="0" smtClean="0"/>
              <a:t>(“</a:t>
            </a:r>
            <a:r>
              <a:rPr lang="en-US" dirty="0" err="1" smtClean="0"/>
              <a:t>simpleLink</a:t>
            </a:r>
            <a:r>
              <a:rPr lang="en-US" dirty="0" smtClean="0"/>
              <a:t>”)</a:t>
            </a:r>
          </a:p>
          <a:p>
            <a:r>
              <a:rPr lang="en-US" dirty="0" err="1" smtClean="0"/>
              <a:t>By.LinkText</a:t>
            </a:r>
            <a:r>
              <a:rPr lang="en-US" dirty="0" smtClean="0"/>
              <a:t>(“Home”)</a:t>
            </a:r>
          </a:p>
          <a:p>
            <a:r>
              <a:rPr lang="en-US" dirty="0" err="1" smtClean="0"/>
              <a:t>By.PartialLinkText</a:t>
            </a:r>
            <a:r>
              <a:rPr lang="en-US" dirty="0" smtClean="0"/>
              <a:t>(“</a:t>
            </a:r>
            <a:r>
              <a:rPr lang="en-US" dirty="0" err="1" smtClean="0"/>
              <a:t>Hom</a:t>
            </a:r>
            <a:r>
              <a:rPr lang="en-US" dirty="0" smtClean="0"/>
              <a:t>”)</a:t>
            </a:r>
          </a:p>
          <a:p>
            <a:r>
              <a:rPr lang="en-US" dirty="0" err="1" smtClean="0"/>
              <a:t>By.TagName</a:t>
            </a:r>
            <a:r>
              <a:rPr lang="en-US" dirty="0" smtClean="0"/>
              <a:t>(“a”)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9" grpId="0">
        <p:bldAsOne/>
      </p:bldGraphic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CSS Selector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981200" y="1391653"/>
            <a:ext cx="8229600" cy="4830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200" b="1" dirty="0" smtClean="0">
                <a:highlight>
                  <a:srgbClr val="FFFFFF"/>
                </a:highlight>
              </a:rPr>
              <a:t>What is CSS?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Answer:</a:t>
            </a:r>
            <a:r>
              <a:rPr lang="en-US" sz="2200" dirty="0" smtClean="0"/>
              <a:t> </a:t>
            </a:r>
            <a:r>
              <a:rPr lang="en-US" sz="2200" dirty="0" smtClean="0">
                <a:highlight>
                  <a:srgbClr val="FFFFFF"/>
                </a:highlight>
              </a:rPr>
              <a:t>CSS defines how HTML elements are to be displayed.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sz="2200" dirty="0" smtClean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200" b="1" dirty="0" smtClean="0">
                <a:highlight>
                  <a:srgbClr val="FFFFFF"/>
                </a:highlight>
              </a:rPr>
              <a:t>What is CSS Selector?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Answer:</a:t>
            </a:r>
            <a:r>
              <a:rPr lang="en-US" sz="2200" dirty="0" smtClean="0"/>
              <a:t> </a:t>
            </a:r>
            <a:r>
              <a:rPr lang="en-US" sz="2200" dirty="0" smtClean="0">
                <a:highlight>
                  <a:srgbClr val="FFFFFF"/>
                </a:highlight>
              </a:rPr>
              <a:t>In CSS, selector is pattern used to select the UI element(s).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sz="2200" dirty="0" smtClean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200" u="sng" dirty="0" smtClean="0">
                <a:highlight>
                  <a:srgbClr val="FFFFFF"/>
                </a:highlight>
              </a:rPr>
              <a:t>Common Syntax</a:t>
            </a:r>
            <a:r>
              <a:rPr lang="en-US" sz="2200" dirty="0" smtClean="0">
                <a:highlight>
                  <a:srgbClr val="FFFFFF"/>
                </a:highlight>
              </a:rPr>
              <a:t>: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.CssSelector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("</a:t>
            </a:r>
            <a:r>
              <a:rPr lang="en-US" sz="1800" i="1" dirty="0" smtClean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1800" i="1" dirty="0" err="1" smtClean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/>
              </a:rPr>
              <a:t>CSS_Selector</a:t>
            </a:r>
            <a:r>
              <a:rPr lang="en-US" sz="1800" i="1" dirty="0" smtClean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/>
              </a:rPr>
              <a:t>&gt;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")</a:t>
            </a:r>
            <a:endParaRPr lang="en-US" sz="2200" dirty="0" smtClean="0"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200" u="sng" dirty="0" smtClean="0"/>
              <a:t>Example</a:t>
            </a:r>
            <a:r>
              <a:rPr lang="en-US" sz="2200" dirty="0" smtClean="0"/>
              <a:t>: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.CssSelector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("</a:t>
            </a:r>
            <a:r>
              <a:rPr lang="en-US" sz="1800" i="1" dirty="0" err="1" smtClean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Consolas"/>
              </a:rPr>
              <a:t>input.submitbtn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")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1205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CSS Selector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37874" y="1271337"/>
          <a:ext cx="8229599" cy="4746273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243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83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Selector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 description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1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.class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.intro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elements with class="intro"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1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#id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firstname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the element with id="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firstname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"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1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elements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1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element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&lt;p&gt; elements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1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element, element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div, p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&lt;div&gt; elements and all &lt;p&gt; elements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1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element element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div p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&lt;p&gt; elements inside &lt;div&gt; elements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1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element &gt; element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div &gt; p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&lt;p&gt; elements where the parent is a &lt;div&gt; element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18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element + element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div + p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&lt;p&gt; elements that are placed immediately after &lt;div&gt; elements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1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element1 ~ element2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~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every &lt;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 element that are preceded by a &lt;p&gt; element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1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[attribute]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[target]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elements with a target attribute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1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[attribute=value]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[target=_blank]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elements with target="_blank"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39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[attribute~=value]</a:t>
                      </a:r>
                    </a:p>
                  </a:txBody>
                  <a:tcPr marL="6273" marR="6273" marT="627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[title~=flower]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elements with a title attribute containing the word "flower"</a:t>
                      </a:r>
                    </a:p>
                  </a:txBody>
                  <a:tcPr marL="6273" marR="6273" marT="50180" marB="5018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2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CSS Selector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535979"/>
              </p:ext>
            </p:extLst>
          </p:nvPr>
        </p:nvGraphicFramePr>
        <p:xfrm>
          <a:off x="2339545" y="1223211"/>
          <a:ext cx="8182124" cy="4120129"/>
        </p:xfrm>
        <a:graphic>
          <a:graphicData uri="http://schemas.openxmlformats.org/drawingml/2006/table">
            <a:tbl>
              <a:tblPr/>
              <a:tblGrid>
                <a:gridCol w="15527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3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Selector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 description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[attribute|=value]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|=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elements with a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attribute value starting with "en"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[attribute^=value]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href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^="https"]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every &lt;a&gt; element whose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href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attribute value begins with "https"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92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[attribute$=value]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href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$=".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"]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every &lt;a&gt; element whose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href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attribute value ends with ".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"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[attribute*=value]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href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*="w3schools"]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every &lt;a&gt; element whose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href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attribute value contains the substring "w3schools"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:first-child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p:first-child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every &lt;p&gt; element that is the first child of its parent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:last-child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p:last-child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every &lt;p&gt; element that is the last child of its parent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:not(selector)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:not(p)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every element that is not a &lt;p&gt; element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43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:nth-child(n)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p:nth-child(2)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every &lt;p&gt; element that is the second child of its parent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:nth-last-child(n)</a:t>
                      </a:r>
                    </a:p>
                  </a:txBody>
                  <a:tcPr marL="6133" marR="6133" marT="613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p:nth-last-child(2)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every &lt;p&gt; element that is the second child of its parent, counting from the last child</a:t>
                      </a:r>
                    </a:p>
                  </a:txBody>
                  <a:tcPr marL="6133" marR="6133" marT="49062" marB="49062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5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CSS Selector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A CSS Selector can be a combination of multiple CSS </a:t>
            </a:r>
            <a:r>
              <a:rPr lang="en-US" dirty="0" smtClean="0"/>
              <a:t>Selectors.</a:t>
            </a:r>
            <a:endParaRPr lang="en-US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A bit faster than XPath in some cases (in milliseconds) but slower than the Attribute technic.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Lacking of arithmetic, logical operator and function support as compare to XPath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highlight>
                  <a:srgbClr val="FFFFFF"/>
                </a:highlight>
              </a:rPr>
              <a:t>Pratice</a:t>
            </a:r>
            <a:r>
              <a:rPr lang="en-US" dirty="0" smtClean="0">
                <a:highlight>
                  <a:srgbClr val="FFFFFF"/>
                </a:highlight>
              </a:rPr>
              <a:t> </a:t>
            </a:r>
            <a:r>
              <a:rPr lang="en-US" dirty="0">
                <a:highlight>
                  <a:srgbClr val="FFFFFF"/>
                </a:highlight>
              </a:rPr>
              <a:t>for </a:t>
            </a:r>
            <a:r>
              <a:rPr lang="en-US" dirty="0"/>
              <a:t>CSS Selector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35326164"/>
              </p:ext>
            </p:extLst>
          </p:nvPr>
        </p:nvGraphicFramePr>
        <p:xfrm>
          <a:off x="838200" y="1461355"/>
          <a:ext cx="1104900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838199" y="2222032"/>
            <a:ext cx="79920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Answer:</a:t>
            </a:r>
          </a:p>
          <a:p>
            <a:r>
              <a:rPr lang="en-US" dirty="0" err="1" smtClean="0"/>
              <a:t>By.CssSelector</a:t>
            </a:r>
            <a:r>
              <a:rPr lang="en-US" dirty="0" smtClean="0"/>
              <a:t>(“#</a:t>
            </a:r>
            <a:r>
              <a:rPr lang="en-US" dirty="0" err="1" smtClean="0"/>
              <a:t>userNumber</a:t>
            </a:r>
            <a:r>
              <a:rPr lang="en-US" dirty="0" smtClean="0"/>
              <a:t>”)</a:t>
            </a:r>
          </a:p>
          <a:p>
            <a:r>
              <a:rPr lang="en-US" dirty="0" err="1"/>
              <a:t>By.CssSelector</a:t>
            </a:r>
            <a:r>
              <a:rPr lang="en-US" dirty="0" smtClean="0"/>
              <a:t>(“.form-control”)</a:t>
            </a:r>
          </a:p>
          <a:p>
            <a:r>
              <a:rPr lang="en-US" dirty="0" err="1"/>
              <a:t>By.CssSelector</a:t>
            </a:r>
            <a:r>
              <a:rPr lang="en-US" dirty="0" smtClean="0"/>
              <a:t>(“input[name=‘user’]”)</a:t>
            </a:r>
          </a:p>
          <a:p>
            <a:r>
              <a:rPr lang="en-US" dirty="0" err="1"/>
              <a:t>By.CssSelector</a:t>
            </a:r>
            <a:r>
              <a:rPr lang="en-US" dirty="0"/>
              <a:t>(“</a:t>
            </a:r>
            <a:r>
              <a:rPr lang="en-US" dirty="0" smtClean="0"/>
              <a:t>input[placeholder=‘</a:t>
            </a:r>
            <a:r>
              <a:rPr lang="en-US" dirty="0"/>
              <a:t>Mobile </a:t>
            </a:r>
            <a:r>
              <a:rPr lang="en-US" dirty="0" smtClean="0"/>
              <a:t>Number’]”)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838199" y="3847241"/>
          <a:ext cx="9599141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6"/>
          <p:cNvSpPr/>
          <p:nvPr/>
        </p:nvSpPr>
        <p:spPr>
          <a:xfrm>
            <a:off x="838199" y="44012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Answer:</a:t>
            </a:r>
          </a:p>
          <a:p>
            <a:r>
              <a:rPr lang="en-US" dirty="0" err="1"/>
              <a:t>By.CssSelector</a:t>
            </a:r>
            <a:r>
              <a:rPr lang="en-US" dirty="0" smtClean="0"/>
              <a:t>(“#</a:t>
            </a:r>
            <a:r>
              <a:rPr lang="en-US" dirty="0" err="1" smtClean="0"/>
              <a:t>simpleLink</a:t>
            </a:r>
            <a:r>
              <a:rPr lang="en-US" dirty="0" smtClean="0"/>
              <a:t>”)</a:t>
            </a:r>
            <a:endParaRPr lang="en-US" dirty="0"/>
          </a:p>
          <a:p>
            <a:r>
              <a:rPr lang="en-US" dirty="0" err="1" smtClean="0"/>
              <a:t>By.CssSelector</a:t>
            </a:r>
            <a:r>
              <a:rPr lang="en-US" dirty="0" smtClean="0"/>
              <a:t>(“a[</a:t>
            </a:r>
            <a:r>
              <a:rPr lang="en-US" dirty="0" err="1" smtClean="0"/>
              <a:t>href</a:t>
            </a:r>
            <a:r>
              <a:rPr lang="en-US" dirty="0" smtClean="0"/>
              <a:t>=‘https</a:t>
            </a:r>
            <a:r>
              <a:rPr lang="en-US" dirty="0"/>
              <a:t>://</a:t>
            </a:r>
            <a:r>
              <a:rPr lang="en-US" dirty="0" smtClean="0"/>
              <a:t>demoqa.com’]”)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5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9" grpId="0">
        <p:bldAsOne/>
      </p:bldGraphic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XPath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b="1" dirty="0">
                <a:highlight>
                  <a:srgbClr val="FFFFFF"/>
                </a:highlight>
              </a:rPr>
              <a:t>What is XPath?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highlight>
                  <a:srgbClr val="FFFFFF"/>
                </a:highlight>
              </a:rPr>
              <a:t>XPath stands for XML Path Language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highlight>
                  <a:srgbClr val="FFFFFF"/>
                </a:highlight>
              </a:rPr>
              <a:t>XPath uses "path like" syntax to identify and navigate nodes in an XML document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highlight>
                  <a:srgbClr val="FFFFFF"/>
                </a:highlight>
              </a:rPr>
              <a:t>XPath contains over 200 built-in functions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highlight>
                  <a:srgbClr val="FFFFFF"/>
                </a:highlight>
              </a:rPr>
              <a:t>XPath is a major element in the XSLT standard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highlight>
                  <a:srgbClr val="FFFFFF"/>
                </a:highlight>
              </a:rPr>
              <a:t>XPath is a W3C recommendation</a:t>
            </a: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u="sng" dirty="0">
                <a:solidFill>
                  <a:prstClr val="black"/>
                </a:solidFill>
                <a:highlight>
                  <a:srgbClr val="FFFFFF"/>
                </a:highlight>
                <a:latin typeface="Calibri"/>
              </a:rPr>
              <a:t>Common Syntax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Calibri"/>
              </a:rPr>
              <a:t>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.XPath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("</a:t>
            </a:r>
            <a:r>
              <a:rPr lang="en-US" sz="2000" i="1" dirty="0">
                <a:solidFill>
                  <a:srgbClr val="C0504D">
                    <a:lumMod val="75000"/>
                  </a:srgbClr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2000" i="1" dirty="0" err="1">
                <a:solidFill>
                  <a:srgbClr val="C0504D">
                    <a:lumMod val="75000"/>
                  </a:srgbClr>
                </a:solidFill>
                <a:highlight>
                  <a:srgbClr val="FFFFFF"/>
                </a:highlight>
                <a:latin typeface="Consolas"/>
              </a:rPr>
              <a:t>XPath_Expression</a:t>
            </a:r>
            <a:r>
              <a:rPr lang="en-US" sz="2000" i="1" dirty="0">
                <a:solidFill>
                  <a:srgbClr val="C0504D">
                    <a:lumMod val="75000"/>
                  </a:srgbClr>
                </a:solidFill>
                <a:highlight>
                  <a:srgbClr val="FFFFFF"/>
                </a:highlight>
                <a:latin typeface="Consolas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")</a:t>
            </a:r>
            <a:endParaRPr lang="en-US" dirty="0">
              <a:solidFill>
                <a:prstClr val="black"/>
              </a:solidFill>
              <a:highlight>
                <a:srgbClr val="FFFFFF"/>
              </a:highlight>
              <a:latin typeface="Calibri"/>
            </a:endParaRP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u="sng" dirty="0">
                <a:solidFill>
                  <a:prstClr val="black"/>
                </a:solidFill>
                <a:latin typeface="Calibri"/>
              </a:rPr>
              <a:t>Example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.XPath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("</a:t>
            </a:r>
            <a:r>
              <a:rPr lang="en-US" sz="2000" i="1" dirty="0">
                <a:solidFill>
                  <a:srgbClr val="C0504D">
                    <a:lumMod val="75000"/>
                  </a:srgbClr>
                </a:solidFill>
                <a:highlight>
                  <a:srgbClr val="FFFFFF"/>
                </a:highlight>
                <a:latin typeface="Consolas"/>
              </a:rPr>
              <a:t>//input[@id=</a:t>
            </a:r>
            <a:r>
              <a:rPr lang="vi-VN" sz="2000" i="1" dirty="0">
                <a:solidFill>
                  <a:srgbClr val="C0504D">
                    <a:lumMod val="75000"/>
                  </a:srgbClr>
                </a:solidFill>
                <a:highlight>
                  <a:srgbClr val="FFFFFF"/>
                </a:highlight>
                <a:latin typeface="Consolas"/>
              </a:rPr>
              <a:t>‘username’</a:t>
            </a:r>
            <a:r>
              <a:rPr lang="en-US" sz="2000" i="1" dirty="0">
                <a:solidFill>
                  <a:srgbClr val="C0504D">
                    <a:lumMod val="75000"/>
                  </a:srgbClr>
                </a:solidFill>
                <a:highlight>
                  <a:srgbClr val="FFFFFF"/>
                </a:highlight>
                <a:latin typeface="Consolas"/>
              </a:rPr>
              <a:t>]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")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1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Xpath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968383" y="1253453"/>
            <a:ext cx="4139076" cy="5081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Relationship of Nodes</a:t>
            </a:r>
          </a:p>
          <a:p>
            <a:r>
              <a:rPr lang="en-US" sz="1800" dirty="0" smtClean="0">
                <a:solidFill>
                  <a:srgbClr val="0000CD"/>
                </a:solidFill>
                <a:latin typeface="Consolas"/>
              </a:rPr>
              <a:t>Parent</a:t>
            </a:r>
          </a:p>
          <a:p>
            <a:r>
              <a:rPr lang="en-US" sz="1800" dirty="0" smtClean="0">
                <a:solidFill>
                  <a:srgbClr val="0000CD"/>
                </a:solidFill>
                <a:latin typeface="Consolas"/>
              </a:rPr>
              <a:t>Children</a:t>
            </a:r>
          </a:p>
          <a:p>
            <a:r>
              <a:rPr lang="en-US" sz="1800" dirty="0" smtClean="0">
                <a:solidFill>
                  <a:srgbClr val="0000CD"/>
                </a:solidFill>
                <a:latin typeface="Consolas"/>
              </a:rPr>
              <a:t>Siblings</a:t>
            </a:r>
          </a:p>
          <a:p>
            <a:r>
              <a:rPr lang="en-US" sz="1800" dirty="0" smtClean="0">
                <a:solidFill>
                  <a:srgbClr val="0000CD"/>
                </a:solidFill>
                <a:latin typeface="Consolas"/>
              </a:rPr>
              <a:t>Ancestors</a:t>
            </a:r>
          </a:p>
          <a:p>
            <a:r>
              <a:rPr lang="en-US" sz="1800" dirty="0" smtClean="0">
                <a:solidFill>
                  <a:srgbClr val="0000CD"/>
                </a:solidFill>
                <a:latin typeface="Consolas"/>
              </a:rPr>
              <a:t>Descendants</a:t>
            </a:r>
          </a:p>
          <a:p>
            <a:pPr marL="0" indent="0">
              <a:buNone/>
            </a:pPr>
            <a:endParaRPr lang="en-US" sz="1800" dirty="0">
              <a:solidFill>
                <a:srgbClr val="0000CD"/>
              </a:solidFill>
              <a:latin typeface="Consolas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 smtClean="0"/>
              <a:t>Examples:</a:t>
            </a:r>
            <a:endParaRPr lang="en-US" sz="18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The </a:t>
            </a:r>
            <a:r>
              <a:rPr lang="en-US" sz="1800" i="1" dirty="0"/>
              <a:t>bookstore</a:t>
            </a:r>
            <a:r>
              <a:rPr lang="en-US" sz="1800" dirty="0"/>
              <a:t> node is the parent of </a:t>
            </a:r>
            <a:r>
              <a:rPr lang="en-US" sz="1800" i="1" dirty="0"/>
              <a:t>book</a:t>
            </a:r>
            <a:r>
              <a:rPr lang="en-US" sz="1800" dirty="0"/>
              <a:t> node. Each node has only one parent.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The </a:t>
            </a:r>
            <a:r>
              <a:rPr lang="en-US" sz="1800" i="1" dirty="0"/>
              <a:t>title</a:t>
            </a:r>
            <a:r>
              <a:rPr lang="en-US" sz="1800" dirty="0"/>
              <a:t>, </a:t>
            </a:r>
            <a:r>
              <a:rPr lang="en-US" sz="1800" i="1" dirty="0"/>
              <a:t>author</a:t>
            </a:r>
            <a:r>
              <a:rPr lang="en-US" sz="1800" dirty="0"/>
              <a:t>, </a:t>
            </a:r>
            <a:r>
              <a:rPr lang="en-US" sz="1800" i="1" dirty="0"/>
              <a:t>year</a:t>
            </a:r>
            <a:r>
              <a:rPr lang="en-US" sz="1800" dirty="0"/>
              <a:t>, and </a:t>
            </a:r>
            <a:r>
              <a:rPr lang="en-US" sz="1800" i="1" dirty="0"/>
              <a:t>price</a:t>
            </a:r>
            <a:r>
              <a:rPr lang="en-US" sz="1800" dirty="0"/>
              <a:t> elements are all siblings.</a:t>
            </a:r>
          </a:p>
          <a:p>
            <a:pPr marL="0" indent="0">
              <a:buNone/>
            </a:pPr>
            <a:endParaRPr lang="en-US" sz="1800" dirty="0" smtClean="0">
              <a:solidFill>
                <a:srgbClr val="0000CD"/>
              </a:solidFill>
              <a:latin typeface="Consolas"/>
            </a:endParaRPr>
          </a:p>
          <a:p>
            <a:pPr marL="0" indent="0">
              <a:buFont typeface="Wingdings" pitchFamily="2" charset="2"/>
              <a:buNone/>
            </a:pPr>
            <a:endParaRPr lang="en-US" sz="2000" dirty="0" smtClean="0">
              <a:solidFill>
                <a:srgbClr val="0000CD"/>
              </a:solidFill>
              <a:latin typeface="Consolas"/>
            </a:endParaRP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Font typeface="Wingdings" pitchFamily="2" charset="2"/>
              <a:buNone/>
            </a:pPr>
            <a:endParaRPr lang="en-US" sz="2200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100" y="1326772"/>
            <a:ext cx="6734177" cy="2685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059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739240" y="723904"/>
            <a:ext cx="3765887" cy="2551112"/>
          </a:xfrm>
        </p:spPr>
        <p:txBody>
          <a:bodyPr/>
          <a:lstStyle/>
          <a:p>
            <a:r>
              <a:rPr lang="en-US" dirty="0" smtClean="0"/>
              <a:t>What is locator?</a:t>
            </a:r>
          </a:p>
          <a:p>
            <a:r>
              <a:rPr lang="en-US" dirty="0" smtClean="0"/>
              <a:t>Locator Types</a:t>
            </a:r>
          </a:p>
          <a:p>
            <a:r>
              <a:rPr lang="en-US" dirty="0" smtClean="0"/>
              <a:t>How to get a good locator?</a:t>
            </a:r>
          </a:p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Xpath</a:t>
            </a:r>
            <a:endParaRPr lang="en-US" dirty="0"/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2526632" y="1295400"/>
            <a:ext cx="8229600" cy="4830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vi-VN" sz="2600" b="1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Useful </a:t>
            </a:r>
            <a:r>
              <a:rPr lang="en-US" sz="2600" b="1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P</a:t>
            </a:r>
            <a:r>
              <a:rPr lang="vi-VN" sz="2600" b="1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ath </a:t>
            </a:r>
            <a:r>
              <a:rPr lang="en-US" sz="2600" b="1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E</a:t>
            </a:r>
            <a:r>
              <a:rPr lang="vi-VN" sz="2600" b="1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xpressions</a:t>
            </a:r>
            <a:endParaRPr lang="en-US" sz="2600" b="1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sz="2200" dirty="0" smtClean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2679032" y="1905000"/>
          <a:ext cx="7708900" cy="3470910"/>
        </p:xfrm>
        <a:graphic>
          <a:graphicData uri="http://schemas.openxmlformats.org/drawingml/2006/table">
            <a:tbl>
              <a:tblPr/>
              <a:tblGrid>
                <a:gridCol w="2311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Expression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from the root node</a:t>
                      </a:r>
                    </a:p>
                  </a:txBody>
                  <a:tcPr marL="9525" marR="9525" marT="76200" marB="762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//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nodes in the document from the current node that match the selection no matter where they are</a:t>
                      </a:r>
                    </a:p>
                  </a:txBody>
                  <a:tcPr marL="9525" marR="9525" marT="76200" marB="762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the current node</a:t>
                      </a:r>
                    </a:p>
                  </a:txBody>
                  <a:tcPr marL="9525" marR="9525" marT="76200" marB="762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the parent of the current node</a:t>
                      </a:r>
                    </a:p>
                  </a:txBody>
                  <a:tcPr marL="9525" marR="9525" marT="76200" marB="762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@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attributes</a:t>
                      </a:r>
                    </a:p>
                  </a:txBody>
                  <a:tcPr marL="9525" marR="9525" marT="76200" marB="762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1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Xpath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494548" y="1006644"/>
            <a:ext cx="8229600" cy="4830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vi-VN" sz="2600" b="1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Useful Operators</a:t>
            </a:r>
            <a:endParaRPr lang="en-US" sz="2600" b="1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sz="22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494548" y="1616244"/>
          <a:ext cx="8229600" cy="4186763"/>
        </p:xfrm>
        <a:graphic>
          <a:graphicData uri="http://schemas.openxmlformats.org/drawingml/2006/table">
            <a:tbl>
              <a:tblPr/>
              <a:tblGrid>
                <a:gridCol w="17637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988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670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44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Operator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4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Equal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price=9.80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4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!=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 equal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price!=9.80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4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Less than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price&lt;9.80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4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&lt;=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Less than or equal to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price&lt;=9.80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4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Greater than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price&gt;9.80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4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&gt;=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Greater than or equal to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price&gt;=9.80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64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price=9.80 or price=9.70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64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price&gt;9.00 and price&lt;9.90</a:t>
                      </a:r>
                    </a:p>
                  </a:txBody>
                  <a:tcPr marL="9063" marR="9063" marT="72507" marB="725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5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XPath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2290011" y="944142"/>
            <a:ext cx="8229600" cy="4830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vi-VN" sz="2600" b="1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Useful </a:t>
            </a:r>
            <a:r>
              <a:rPr lang="en-US" sz="2600" b="1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Axes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sz="22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327617"/>
              </p:ext>
            </p:extLst>
          </p:nvPr>
        </p:nvGraphicFramePr>
        <p:xfrm>
          <a:off x="2290011" y="1549289"/>
          <a:ext cx="8382000" cy="4847045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AxisName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Result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ancestor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ancestor::div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ancestors (parent, grandparent, etc.) of the current node</a:t>
                      </a:r>
                    </a:p>
                  </a:txBody>
                  <a:tcPr marL="4513" marR="4513" marT="36107" marB="361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ancestor-or-self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ancestor-or-self::button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ancestors (parent, grandparent, etc.) of the current node and the current node itself</a:t>
                      </a:r>
                    </a:p>
                  </a:txBody>
                  <a:tcPr marL="4513" marR="4513" marT="36107" marB="361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10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attribute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attribute::class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attributes of the current node</a:t>
                      </a:r>
                    </a:p>
                  </a:txBody>
                  <a:tcPr marL="4513" marR="4513" marT="36107" marB="361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10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child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child::a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children of the current node</a:t>
                      </a:r>
                    </a:p>
                  </a:txBody>
                  <a:tcPr marL="4513" marR="4513" marT="36107" marB="361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descendant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descendant::span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descendants (children, grandchildren, etc.) of the current node</a:t>
                      </a:r>
                    </a:p>
                  </a:txBody>
                  <a:tcPr marL="4513" marR="4513" marT="36107" marB="361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4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descendant-or-self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descendant-or-self::button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descendants (children, grandchildren, etc.) of the current node and the current node itself</a:t>
                      </a:r>
                    </a:p>
                  </a:txBody>
                  <a:tcPr marL="4513" marR="4513" marT="36107" marB="361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following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following::div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everything in the document after the closing tag of the current node</a:t>
                      </a:r>
                    </a:p>
                  </a:txBody>
                  <a:tcPr marL="4513" marR="4513" marT="36107" marB="361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following-sibling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following-sibling::div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siblings after the current node</a:t>
                      </a:r>
                    </a:p>
                  </a:txBody>
                  <a:tcPr marL="4513" marR="4513" marT="36107" marB="361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0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parent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parent::table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the parent of the current node</a:t>
                      </a:r>
                    </a:p>
                  </a:txBody>
                  <a:tcPr marL="4513" marR="4513" marT="36107" marB="361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686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preceding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preceding::td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nodes that appear before the current node in the document, except ancestors, attribute nodes and namespace nodes</a:t>
                      </a:r>
                    </a:p>
                  </a:txBody>
                  <a:tcPr marL="4513" marR="4513" marT="36107" marB="361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preceding-sibling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preceding-sibling::td</a:t>
                      </a:r>
                    </a:p>
                  </a:txBody>
                  <a:tcPr marL="4513" marR="4513" marT="451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Selects all siblings before the current node</a:t>
                      </a:r>
                    </a:p>
                  </a:txBody>
                  <a:tcPr marL="4513" marR="4513" marT="36107" marB="36107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6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XPath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949116" y="1118938"/>
            <a:ext cx="8229600" cy="4830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vi-VN" sz="2600" b="1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Useful </a:t>
            </a:r>
            <a:r>
              <a:rPr lang="en-US" sz="2600" b="1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built-in functions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sz="2200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949116" y="1656348"/>
          <a:ext cx="8229600" cy="4653665"/>
        </p:xfrm>
        <a:graphic>
          <a:graphicData uri="http://schemas.openxmlformats.org/drawingml/2006/table">
            <a:tbl>
              <a:tblPr/>
              <a:tblGrid>
                <a:gridCol w="18400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95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199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4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name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Signatures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Summary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39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contains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contains($arg1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xs:string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?, $arg2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xs:string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?)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Returns true if the string $arg1 contains $arg2 as a substring, taking collations into account.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39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starts-with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starts-with($arg1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xs:string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?, $arg2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xs:string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?)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Returns true if the string $arg1 contains $arg2 as a leading substring, taking collations into account.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39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ends-with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ends-with($arg1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xs:string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?, $arg2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xs:string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?)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xs:boolean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Returns true if the string $arg1 contains $arg2 as a trailing substring, taking collations into account.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232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normalize-space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normalize-space()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xs:string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Returns the value of $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with leading and trailing whitespace removed, and sequences of internal whitespace reduced to a single space character.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9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count($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as item()*)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xs:integer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Returns the number of items in a sequence.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9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text() as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xs:string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Returns the value of $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which is the text of the node.</a:t>
                      </a:r>
                    </a:p>
                  </a:txBody>
                  <a:tcPr marL="6269" marR="6269" marT="6269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57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XPath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638927" y="1102896"/>
            <a:ext cx="8229600" cy="4830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600" b="1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Let’s analyze some XPaths</a:t>
            </a:r>
          </a:p>
          <a:p>
            <a:pPr marL="0" indent="0">
              <a:buFont typeface="Wingdings" pitchFamily="2" charset="2"/>
              <a:buNone/>
            </a:pPr>
            <a:endParaRPr lang="en-US" sz="2600" b="1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sz="22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72030"/>
              </p:ext>
            </p:extLst>
          </p:nvPr>
        </p:nvGraphicFramePr>
        <p:xfrm>
          <a:off x="2638927" y="1764632"/>
          <a:ext cx="8229600" cy="4495799"/>
        </p:xfrm>
        <a:graphic>
          <a:graphicData uri="http://schemas.openxmlformats.org/drawingml/2006/table">
            <a:tbl>
              <a:tblPr/>
              <a:tblGrid>
                <a:gridCol w="4648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XPath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Explanation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05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/html/body/div/div//div[@id='menu']/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ul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/li/a/span[text()='Login']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smtClean="0">
                          <a:highlight>
                            <a:srgbClr val="FFFFFF"/>
                          </a:highlight>
                          <a:latin typeface="Calibri" pitchFamily="34" charset="0"/>
                          <a:cs typeface="Calibri" pitchFamily="34" charset="0"/>
                        </a:rPr>
                        <a:t>Absolute path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05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//*[@id="menu"]/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ul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/li[8]/a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smtClean="0">
                          <a:highlight>
                            <a:srgbClr val="FFFFFF"/>
                          </a:highlight>
                          <a:latin typeface="Calibri" pitchFamily="34" charset="0"/>
                          <a:cs typeface="Calibri" pitchFamily="34" charset="0"/>
                        </a:rPr>
                        <a:t>Using node index 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/>
                          <a:cs typeface="+mn-cs"/>
                        </a:rPr>
                        <a:t>and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/>
                          <a:cs typeface="+mn-cs"/>
                        </a:rPr>
                        <a:t> </a:t>
                      </a:r>
                      <a:r>
                        <a:rPr lang="en-US" sz="1400" dirty="0" smtClean="0">
                          <a:highlight>
                            <a:srgbClr val="FFFFFF"/>
                          </a:highlight>
                          <a:latin typeface="Calibri" pitchFamily="34" charset="0"/>
                          <a:cs typeface="Calibri" pitchFamily="34" charset="0"/>
                        </a:rPr>
                        <a:t>wildcard (*)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05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//a[@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href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='/Account/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Login.cshtml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']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attribute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05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//a[contains(@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href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'Contact')]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function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05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//a[contains(@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href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'Contact')]/../following-sibling::li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function and axes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05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//a[@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href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='/Account/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Login.cshtml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' and text()='login']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Useful Operators</a:t>
                      </a:r>
                    </a:p>
                  </a:txBody>
                  <a:tcPr marL="5647" marR="5647" marT="5647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08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XPath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Never use absolute path</a:t>
            </a:r>
            <a:r>
              <a:rPr lang="en-US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.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Better </a:t>
            </a:r>
            <a:r>
              <a:rPr lang="en-US" dirty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avoid using wildcard (*) which will slow down the execution.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Avoid using node index since it's not a stable property.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Avoid capturing by text with multiple language site</a:t>
            </a:r>
            <a:endParaRPr lang="en-US" dirty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Rely </a:t>
            </a:r>
            <a:r>
              <a:rPr lang="en-US" dirty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on stable attributes.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Use ' (single-quote) rather than " (double-quote)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The shorter, the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locator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91652" y="1388248"/>
            <a:ext cx="9962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How </a:t>
            </a:r>
            <a:r>
              <a:rPr lang="en-US" sz="2400" dirty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many locators would you think you will have for the highlighted links?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36" y="2059783"/>
            <a:ext cx="9144128" cy="27384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3936" y="5008087"/>
            <a:ext cx="938447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u="sng" dirty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Example</a:t>
            </a:r>
            <a:r>
              <a:rPr lang="en-US" sz="2800" dirty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:</a:t>
            </a:r>
          </a:p>
          <a:p>
            <a:r>
              <a:rPr lang="en-US" dirty="0"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//td[text()='</a:t>
            </a:r>
            <a:r>
              <a:rPr lang="en-US" i="1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&lt;</a:t>
            </a:r>
            <a:r>
              <a:rPr lang="en-US" i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depart_station</a:t>
            </a:r>
            <a:r>
              <a:rPr lang="en-US" i="1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&gt;</a:t>
            </a:r>
            <a:r>
              <a:rPr lang="en-US" dirty="0"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']/following-sibling::td[text()='</a:t>
            </a:r>
            <a:r>
              <a:rPr lang="en-US" i="1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&lt;</a:t>
            </a:r>
            <a:r>
              <a:rPr lang="en-US" i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arrive_station</a:t>
            </a:r>
            <a:r>
              <a:rPr lang="en-US" i="1" dirty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&gt;</a:t>
            </a:r>
            <a:r>
              <a:rPr lang="en-US" dirty="0"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']/..//a[contains(@</a:t>
            </a:r>
            <a:r>
              <a:rPr lang="en-US" dirty="0" err="1"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href</a:t>
            </a:r>
            <a:r>
              <a:rPr lang="en-US" dirty="0"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, 'Book')]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3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Locator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838200" y="1231231"/>
            <a:ext cx="10515600" cy="4944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0"/>
              </a:spcAft>
              <a:buFont typeface="Wingdings" pitchFamily="2" charset="2"/>
              <a:buNone/>
            </a:pPr>
            <a:r>
              <a:rPr lang="en-US" sz="2200" dirty="0" smtClean="0">
                <a:solidFill>
                  <a:srgbClr val="FF0000"/>
                </a:solidFill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Dynamic Locator is the one which helps to catch more than one similar UI Elements having the same XPath syntax. </a:t>
            </a:r>
            <a:r>
              <a:rPr lang="en-US" sz="2200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By flexibly changing only the data but keep the syntax, we can leverage the power of Dynamic Locator.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200" u="sng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Example</a:t>
            </a:r>
            <a:r>
              <a:rPr lang="en-US" sz="2200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: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1600" dirty="0" smtClean="0"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//td[text()='</a:t>
            </a:r>
            <a:r>
              <a:rPr lang="en-US" sz="1600" i="1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&lt;</a:t>
            </a:r>
            <a:r>
              <a:rPr lang="en-US" sz="1600" i="1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depart_station</a:t>
            </a:r>
            <a:r>
              <a:rPr lang="en-US" sz="1600" i="1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&gt;</a:t>
            </a:r>
            <a:r>
              <a:rPr lang="en-US" sz="1600" dirty="0" smtClean="0"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']/following-sibling::td[text()='</a:t>
            </a:r>
            <a:r>
              <a:rPr lang="en-US" sz="1600" i="1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&lt;</a:t>
            </a:r>
            <a:r>
              <a:rPr lang="en-US" sz="1600" i="1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arrive_station</a:t>
            </a:r>
            <a:r>
              <a:rPr lang="en-US" sz="1600" i="1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&gt;</a:t>
            </a:r>
            <a:r>
              <a:rPr lang="en-US" sz="1600" dirty="0" smtClean="0"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']/..//a[contains(@</a:t>
            </a:r>
            <a:r>
              <a:rPr lang="en-US" sz="1600" dirty="0" err="1" smtClean="0"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href</a:t>
            </a:r>
            <a:r>
              <a:rPr lang="en-US" sz="1600" dirty="0" smtClean="0">
                <a:highlight>
                  <a:srgbClr val="FFFFFF"/>
                </a:highlight>
                <a:latin typeface="Consolas" pitchFamily="49" charset="0"/>
                <a:cs typeface="Calibri" pitchFamily="34" charset="0"/>
              </a:rPr>
              <a:t>, 'Book')]</a:t>
            </a:r>
            <a:r>
              <a:rPr lang="en-US" sz="2200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/>
            </a:r>
            <a:br>
              <a:rPr lang="en-US" sz="2200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</a:br>
            <a:endParaRPr lang="en-US" sz="2200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200" u="sng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Notices</a:t>
            </a:r>
            <a:r>
              <a:rPr lang="en-US" sz="2200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200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Dynamic Locator can reduce significantly the number of code line for similar controls. Thus, reduce the pressure in the maintain phase later on.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200" dirty="0" smtClean="0">
                <a:highlight>
                  <a:srgbClr val="FFFFFF"/>
                </a:highlight>
                <a:latin typeface="Calibri" pitchFamily="34" charset="0"/>
                <a:cs typeface="Calibri" pitchFamily="34" charset="0"/>
              </a:rPr>
              <a:t>Use it wisely! It might lead to complex code.</a:t>
            </a:r>
          </a:p>
          <a:p>
            <a:pPr marL="0" indent="0">
              <a:buFont typeface="Wingdings" pitchFamily="2" charset="2"/>
              <a:buNone/>
            </a:pPr>
            <a:endParaRPr lang="en-US" sz="2200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sz="2200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sz="2200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sz="2200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sz="2200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sz="2200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sz="2200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sz="2200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sz="2600" b="1" dirty="0" smtClean="0">
              <a:highlight>
                <a:srgbClr val="FFFFFF"/>
              </a:highlight>
              <a:latin typeface="Calibri" pitchFamily="34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5838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highlight>
                  <a:srgbClr val="FFFFFF"/>
                </a:highlight>
              </a:rPr>
              <a:t>Pratice</a:t>
            </a:r>
            <a:r>
              <a:rPr lang="en-US" dirty="0" smtClean="0">
                <a:highlight>
                  <a:srgbClr val="FFFFFF"/>
                </a:highlight>
              </a:rPr>
              <a:t> </a:t>
            </a:r>
            <a:r>
              <a:rPr lang="en-US" dirty="0">
                <a:highlight>
                  <a:srgbClr val="FFFFFF"/>
                </a:highlight>
              </a:rPr>
              <a:t>for </a:t>
            </a:r>
            <a:r>
              <a:rPr lang="en-US" dirty="0" err="1" smtClean="0"/>
              <a:t>Xpath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838200" y="1461355"/>
          <a:ext cx="1104900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838199" y="2222032"/>
            <a:ext cx="79920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Answer:</a:t>
            </a:r>
          </a:p>
          <a:p>
            <a:r>
              <a:rPr lang="en-US" dirty="0" err="1" smtClean="0"/>
              <a:t>By.Xpath</a:t>
            </a:r>
            <a:r>
              <a:rPr lang="en-US" dirty="0" smtClean="0"/>
              <a:t>(“//input[@id=‘</a:t>
            </a:r>
            <a:r>
              <a:rPr lang="en-US" dirty="0" err="1" smtClean="0"/>
              <a:t>userNumber</a:t>
            </a:r>
            <a:r>
              <a:rPr lang="en-US" dirty="0" smtClean="0"/>
              <a:t>’]”)</a:t>
            </a:r>
          </a:p>
          <a:p>
            <a:r>
              <a:rPr lang="en-US" dirty="0" err="1" smtClean="0"/>
              <a:t>By.Xpath</a:t>
            </a:r>
            <a:r>
              <a:rPr lang="en-US" dirty="0"/>
              <a:t>(“//input</a:t>
            </a:r>
            <a:r>
              <a:rPr lang="en-US" dirty="0" smtClean="0"/>
              <a:t>[@class=‘form-control’]”</a:t>
            </a:r>
          </a:p>
          <a:p>
            <a:r>
              <a:rPr lang="en-US" dirty="0" err="1"/>
              <a:t>By.Xpath</a:t>
            </a:r>
            <a:r>
              <a:rPr lang="en-US" dirty="0" smtClean="0"/>
              <a:t>(“//input[@name=‘user’]”)</a:t>
            </a:r>
          </a:p>
          <a:p>
            <a:r>
              <a:rPr lang="en-US" dirty="0" err="1" smtClean="0"/>
              <a:t>By.Xpath</a:t>
            </a:r>
            <a:r>
              <a:rPr lang="en-US" dirty="0" smtClean="0"/>
              <a:t>(“//</a:t>
            </a:r>
            <a:r>
              <a:rPr lang="en-US" dirty="0"/>
              <a:t>input[@</a:t>
            </a:r>
            <a:r>
              <a:rPr lang="en-US" dirty="0" smtClean="0"/>
              <a:t>placeholder=‘Mobile Number’]”)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838199" y="3847241"/>
          <a:ext cx="9599141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6"/>
          <p:cNvSpPr/>
          <p:nvPr/>
        </p:nvSpPr>
        <p:spPr>
          <a:xfrm>
            <a:off x="838199" y="440123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Answer:</a:t>
            </a:r>
          </a:p>
          <a:p>
            <a:r>
              <a:rPr lang="en-US" dirty="0" err="1"/>
              <a:t>By.Xpath</a:t>
            </a:r>
            <a:r>
              <a:rPr lang="en-US" dirty="0" smtClean="0"/>
              <a:t>(“//</a:t>
            </a:r>
            <a:r>
              <a:rPr lang="en-US" dirty="0"/>
              <a:t>a</a:t>
            </a:r>
            <a:r>
              <a:rPr lang="en-US" dirty="0" smtClean="0"/>
              <a:t>[text()=‘Home’]”)</a:t>
            </a:r>
            <a:endParaRPr lang="en-US" dirty="0"/>
          </a:p>
          <a:p>
            <a:r>
              <a:rPr lang="en-US" dirty="0" err="1"/>
              <a:t>By.Xpath</a:t>
            </a:r>
            <a:r>
              <a:rPr lang="en-US" dirty="0" smtClean="0"/>
              <a:t>(“//a[@</a:t>
            </a:r>
            <a:r>
              <a:rPr lang="en-US" dirty="0" err="1" smtClean="0"/>
              <a:t>href</a:t>
            </a:r>
            <a:r>
              <a:rPr lang="en-US" dirty="0" smtClean="0"/>
              <a:t>=‘https</a:t>
            </a:r>
            <a:r>
              <a:rPr lang="en-US" dirty="0"/>
              <a:t>://</a:t>
            </a:r>
            <a:r>
              <a:rPr lang="en-US" dirty="0" smtClean="0"/>
              <a:t>demoqa.com’]”)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9" grpId="0">
        <p:bldAsOne/>
      </p:bldGraphic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good locator?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The locator must match the desired element</a:t>
            </a:r>
          </a:p>
          <a:p>
            <a:r>
              <a:rPr lang="en-US" dirty="0"/>
              <a:t>The locator must not match any other element</a:t>
            </a:r>
          </a:p>
          <a:p>
            <a:r>
              <a:rPr lang="en-US" dirty="0"/>
              <a:t>Avoid depending on information that is likely to </a:t>
            </a:r>
            <a:r>
              <a:rPr lang="en-US" dirty="0" smtClean="0"/>
              <a:t>change</a:t>
            </a:r>
            <a:endParaRPr lang="en-US" dirty="0"/>
          </a:p>
          <a:p>
            <a:r>
              <a:rPr lang="en-US" dirty="0"/>
              <a:t>Depend on the minimal necessary information</a:t>
            </a:r>
          </a:p>
          <a:p>
            <a:r>
              <a:rPr lang="en-US" dirty="0"/>
              <a:t>Locators still work after you change the UI elements around the element you target</a:t>
            </a:r>
          </a:p>
        </p:txBody>
      </p:sp>
    </p:spTree>
    <p:extLst>
      <p:ext uri="{BB962C8B-B14F-4D97-AF65-F5344CB8AC3E}">
        <p14:creationId xmlns:p14="http://schemas.microsoft.com/office/powerpoint/2010/main" val="376013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Locator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b="1" dirty="0" smtClean="0">
                <a:latin typeface="+mn-lt"/>
              </a:rPr>
              <a:t>1. What is Element Locator?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dirty="0" smtClean="0">
                <a:latin typeface="+mn-lt"/>
              </a:rPr>
              <a:t>- Element </a:t>
            </a:r>
            <a:r>
              <a:rPr lang="en-US" sz="2200" dirty="0">
                <a:latin typeface="+mn-lt"/>
              </a:rPr>
              <a:t>Locator </a:t>
            </a:r>
            <a:r>
              <a:rPr lang="en-US" sz="2200" dirty="0" smtClean="0">
                <a:latin typeface="+mn-lt"/>
              </a:rPr>
              <a:t>is an address of a UI element. (The </a:t>
            </a:r>
            <a:r>
              <a:rPr lang="en-US" sz="2200" dirty="0" smtClean="0">
                <a:solidFill>
                  <a:srgbClr val="00B0F0"/>
                </a:solidFill>
                <a:latin typeface="+mn-lt"/>
              </a:rPr>
              <a:t>By</a:t>
            </a:r>
            <a:r>
              <a:rPr lang="en-US" sz="2200" dirty="0" smtClean="0">
                <a:latin typeface="+mn-lt"/>
              </a:rPr>
              <a:t> object represents the Element Locator in Selenium WebDriver)`.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dirty="0" smtClean="0"/>
              <a:t>Ex: </a:t>
            </a:r>
            <a:r>
              <a:rPr lang="en-US" sz="2200" dirty="0" err="1" smtClean="0"/>
              <a:t>By.Xpath</a:t>
            </a:r>
            <a:r>
              <a:rPr lang="en-US" sz="2200" dirty="0" smtClean="0"/>
              <a:t>(“//button”)</a:t>
            </a:r>
            <a:r>
              <a:rPr lang="en-US" sz="2200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sz="1200" dirty="0" smtClean="0">
              <a:latin typeface="+mn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b="1" dirty="0" smtClean="0">
                <a:latin typeface="+mn-lt"/>
              </a:rPr>
              <a:t>2. Why we </a:t>
            </a:r>
            <a:r>
              <a:rPr lang="en-US" sz="2200" b="1" dirty="0">
                <a:latin typeface="+mn-lt"/>
              </a:rPr>
              <a:t>need Element Locator</a:t>
            </a:r>
            <a:r>
              <a:rPr lang="en-US" sz="2200" b="1" dirty="0" smtClean="0">
                <a:latin typeface="+mn-lt"/>
              </a:rPr>
              <a:t>?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dirty="0" smtClean="0">
                <a:latin typeface="+mn-lt"/>
              </a:rPr>
              <a:t>- It helps Selenium WebDriver to find and interact with page’s element.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dirty="0" smtClean="0"/>
              <a:t>Ex: </a:t>
            </a:r>
            <a:r>
              <a:rPr lang="en-US" sz="2200" dirty="0" err="1" smtClean="0"/>
              <a:t>Webdriver.Click</a:t>
            </a:r>
            <a:r>
              <a:rPr lang="en-US" sz="2200" dirty="0" smtClean="0"/>
              <a:t>(&lt;locator&gt;)</a:t>
            </a:r>
            <a:endParaRPr lang="en-US" sz="2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55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There are three technics to locate UI </a:t>
            </a:r>
            <a:r>
              <a:rPr lang="en-US" dirty="0" smtClean="0"/>
              <a:t>Element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‒"/>
            </a:pPr>
            <a:r>
              <a:rPr lang="en-US" dirty="0"/>
              <a:t>Using Element’s attributes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‒"/>
            </a:pPr>
            <a:r>
              <a:rPr lang="en-US" dirty="0"/>
              <a:t>CSS Selector</a:t>
            </a:r>
          </a:p>
          <a:p>
            <a:pPr lvl="1">
              <a:spcAft>
                <a:spcPts val="1800"/>
              </a:spcAft>
              <a:buFont typeface="Arial" panose="020B0604020202020204" pitchFamily="34" charset="0"/>
              <a:buChar char="‒"/>
            </a:pPr>
            <a:r>
              <a:rPr lang="en-US" dirty="0" smtClean="0"/>
              <a:t>XPath</a:t>
            </a:r>
          </a:p>
          <a:p>
            <a:r>
              <a:rPr lang="en-US" dirty="0"/>
              <a:t>Our task is to seek the corresponding value for each locating way from the HTML page source</a:t>
            </a:r>
          </a:p>
        </p:txBody>
      </p:sp>
    </p:spTree>
    <p:extLst>
      <p:ext uri="{BB962C8B-B14F-4D97-AF65-F5344CB8AC3E}">
        <p14:creationId xmlns:p14="http://schemas.microsoft.com/office/powerpoint/2010/main" val="10965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Use Chrome Developer Tools to get ID, CSS, XPATH </a:t>
            </a:r>
          </a:p>
          <a:p>
            <a:pPr lvl="1"/>
            <a:r>
              <a:rPr lang="en-US" b="1" dirty="0" smtClean="0"/>
              <a:t>Jira003: </a:t>
            </a:r>
            <a:r>
              <a:rPr lang="en-US" b="1" dirty="0"/>
              <a:t>[PRACTICE] - Get Selenium locators (ID, CSS and XPATH</a:t>
            </a:r>
            <a:r>
              <a:rPr lang="en-US" b="1" dirty="0" smtClean="0"/>
              <a:t>)</a:t>
            </a:r>
          </a:p>
          <a:p>
            <a:pPr lvl="2"/>
            <a:r>
              <a:rPr lang="en-US" dirty="0" smtClean="0"/>
              <a:t>Deadline: </a:t>
            </a:r>
            <a:r>
              <a:rPr lang="en-US" dirty="0" smtClean="0"/>
              <a:t>10</a:t>
            </a:r>
            <a:r>
              <a:rPr lang="en-US" dirty="0" smtClean="0"/>
              <a:t> July </a:t>
            </a:r>
            <a:r>
              <a:rPr lang="en-US" dirty="0" smtClean="0"/>
              <a:t>2022</a:t>
            </a:r>
          </a:p>
          <a:p>
            <a:pPr lvl="2"/>
            <a:r>
              <a:rPr lang="en-US" dirty="0"/>
              <a:t>Link: </a:t>
            </a:r>
            <a:r>
              <a:rPr lang="en-US" dirty="0">
                <a:hlinkClick r:id="rId2"/>
              </a:rPr>
              <a:t>https://gitlab.com/company-training/rookies-batch5/batch5/-/</a:t>
            </a:r>
            <a:r>
              <a:rPr lang="en-US" dirty="0" smtClean="0">
                <a:hlinkClick r:id="rId2"/>
              </a:rPr>
              <a:t>issues/3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b="1" dirty="0" smtClean="0"/>
              <a:t>Jira004: </a:t>
            </a:r>
            <a:r>
              <a:rPr lang="en-US" b="1" dirty="0"/>
              <a:t>[FINAL] - Get Selenium locators (ID, CSS and XPATH) </a:t>
            </a:r>
            <a:endParaRPr lang="en-US" b="1" dirty="0" smtClean="0"/>
          </a:p>
          <a:p>
            <a:pPr lvl="2"/>
            <a:r>
              <a:rPr lang="en-US" dirty="0" smtClean="0"/>
              <a:t>Deadline: </a:t>
            </a:r>
            <a:r>
              <a:rPr lang="en-US" dirty="0" smtClean="0"/>
              <a:t>12 </a:t>
            </a:r>
            <a:r>
              <a:rPr lang="en-US" dirty="0"/>
              <a:t>July 2022</a:t>
            </a:r>
          </a:p>
          <a:p>
            <a:pPr lvl="2"/>
            <a:r>
              <a:rPr lang="en-US" dirty="0" smtClean="0"/>
              <a:t>Link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https://gitlab.com/company-training/rookies-batch5/batch5/-/</a:t>
            </a:r>
            <a:r>
              <a:rPr lang="en-US" dirty="0" smtClean="0">
                <a:hlinkClick r:id="rId3"/>
              </a:rPr>
              <a:t>issues/4</a:t>
            </a:r>
            <a:endParaRPr lang="en-US" dirty="0" smtClean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4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</a:t>
            </a:r>
            <a:r>
              <a:rPr lang="en-US" dirty="0" smtClean="0"/>
              <a:t>References - </a:t>
            </a:r>
            <a:r>
              <a:rPr lang="en-US" dirty="0"/>
              <a:t>Element Locators in Selenium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https</a:t>
            </a:r>
            <a:r>
              <a:rPr lang="en-US" dirty="0"/>
              <a:t>://www.guru99.com/locators-in-selenium-ide.html</a:t>
            </a:r>
          </a:p>
          <a:p>
            <a:r>
              <a:rPr lang="en-US" dirty="0"/>
              <a:t>https://www.guru99.com/xpath-selenium.html</a:t>
            </a:r>
          </a:p>
          <a:p>
            <a:r>
              <a:rPr lang="en-US" dirty="0"/>
              <a:t>https://</a:t>
            </a:r>
            <a:r>
              <a:rPr lang="en-US" dirty="0" smtClean="0"/>
              <a:t>www.w3schools.com/cssref/css_selectors.asp</a:t>
            </a:r>
            <a:endParaRPr lang="en-US" dirty="0"/>
          </a:p>
          <a:p>
            <a:r>
              <a:rPr lang="en-US" dirty="0"/>
              <a:t>http://www.cheat-sheets.org/saved-copy/Locators_table_1_0_2.pdf (*)</a:t>
            </a:r>
          </a:p>
          <a:p>
            <a:r>
              <a:rPr lang="en-US" dirty="0"/>
              <a:t>https://saucelabs.com/resources/articles/selenium-tips-css-selectors</a:t>
            </a:r>
          </a:p>
        </p:txBody>
      </p:sp>
    </p:spTree>
    <p:extLst>
      <p:ext uri="{BB962C8B-B14F-4D97-AF65-F5344CB8AC3E}">
        <p14:creationId xmlns:p14="http://schemas.microsoft.com/office/powerpoint/2010/main" val="33801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51992"/>
            <a:ext cx="5852160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4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03" y="742448"/>
            <a:ext cx="7516229" cy="470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3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Locator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0590" y="1215190"/>
            <a:ext cx="8229600" cy="4830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200" dirty="0" smtClean="0"/>
              <a:t>There are 8 ways to locate Element. Accordingly, they are grouped to 3 locating technics.</a:t>
            </a:r>
          </a:p>
          <a:p>
            <a:pPr marL="3943350" lvl="8" indent="-342900">
              <a:buFont typeface="+mj-lt"/>
              <a:buAutoNum type="arabicPeriod"/>
            </a:pP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.Id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 marL="3943350" lvl="8" indent="-342900">
              <a:buFont typeface="+mj-lt"/>
              <a:buAutoNum type="arabicPeriod"/>
            </a:pP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.Name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 marL="3943350" lvl="8" indent="-342900">
              <a:buFont typeface="+mj-lt"/>
              <a:buAutoNum type="arabicPeriod"/>
            </a:pP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.ClassName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 marL="3943350" lvl="8" indent="-342900">
              <a:buFont typeface="+mj-lt"/>
              <a:buAutoNum type="arabicPeriod"/>
            </a:pP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.TagName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 marL="3943350" lvl="8" indent="-342900">
              <a:buFont typeface="+mj-lt"/>
              <a:buAutoNum type="arabicPeriod"/>
            </a:pP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.LinkText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 marL="3943350" lvl="8" indent="-342900">
              <a:buFont typeface="+mj-lt"/>
              <a:buAutoNum type="arabicPeriod"/>
            </a:pP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.PartialLinkText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 marL="3943350" lvl="8" indent="-342900">
              <a:buFont typeface="+mj-lt"/>
              <a:buAutoNum type="arabicPeriod"/>
            </a:pP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.CssSelector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 marL="3943350" lvl="8" indent="-342900">
              <a:buFont typeface="+mj-lt"/>
              <a:buAutoNum type="arabicPeriod"/>
            </a:pP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By</a:t>
            </a:r>
            <a:r>
              <a:rPr lang="en-US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.XPath</a:t>
            </a:r>
            <a:r>
              <a:rPr lang="en-US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  <a:endParaRPr lang="en-US" sz="2200" dirty="0" smtClean="0"/>
          </a:p>
          <a:p>
            <a:pPr marL="0" indent="0">
              <a:buFont typeface="Wingdings" pitchFamily="2" charset="2"/>
              <a:buNone/>
            </a:pPr>
            <a:endParaRPr lang="en-US" sz="800" dirty="0" smtClean="0"/>
          </a:p>
          <a:p>
            <a:pPr marL="0" indent="0">
              <a:buFont typeface="Wingdings" pitchFamily="2" charset="2"/>
              <a:buNone/>
            </a:pPr>
            <a:r>
              <a:rPr lang="en-US" sz="2200" dirty="0" smtClean="0"/>
              <a:t>Our task is to seek the corresponding value for each locating way from the HTML page source.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08586" y="2897556"/>
            <a:ext cx="2185740" cy="34500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406190" y="4375486"/>
            <a:ext cx="68580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091990" y="1998843"/>
            <a:ext cx="40538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091990" y="4162928"/>
            <a:ext cx="4038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406190" y="4724402"/>
            <a:ext cx="68580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5788" y="2942844"/>
            <a:ext cx="320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" algn="r"/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. Element’s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attributes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58912" y="4126197"/>
            <a:ext cx="29095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" algn="r"/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. CSS Selector</a:t>
            </a:r>
            <a:endParaRPr 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199" y="4494398"/>
            <a:ext cx="29095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7150" algn="r"/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. XPath</a:t>
            </a:r>
            <a:endParaRPr lang="en-US" sz="2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U</a:t>
            </a:r>
            <a:r>
              <a:rPr lang="en-US" dirty="0" smtClean="0">
                <a:highlight>
                  <a:srgbClr val="FFFFFF"/>
                </a:highlight>
              </a:rPr>
              <a:t>sing </a:t>
            </a:r>
            <a:r>
              <a:rPr lang="en-US" dirty="0">
                <a:highlight>
                  <a:srgbClr val="FFFFFF"/>
                </a:highlight>
              </a:rPr>
              <a:t>UI Element’s ID</a:t>
            </a:r>
            <a:br>
              <a:rPr lang="en-US" dirty="0">
                <a:highlight>
                  <a:srgbClr val="FFFFFF"/>
                </a:highlight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45" y="1259305"/>
            <a:ext cx="8593509" cy="49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U</a:t>
            </a:r>
            <a:r>
              <a:rPr lang="en-US" dirty="0" smtClean="0">
                <a:highlight>
                  <a:srgbClr val="FFFFFF"/>
                </a:highlight>
              </a:rPr>
              <a:t>sing </a:t>
            </a:r>
            <a:r>
              <a:rPr lang="en-US" dirty="0">
                <a:highlight>
                  <a:srgbClr val="FFFFFF"/>
                </a:highlight>
              </a:rPr>
              <a:t>UI Element’s ID</a:t>
            </a:r>
            <a:br>
              <a:rPr lang="en-US" dirty="0">
                <a:highlight>
                  <a:srgbClr val="FFFFFF"/>
                </a:highlight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3821"/>
            <a:ext cx="10947116" cy="27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1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U</a:t>
            </a:r>
            <a:r>
              <a:rPr lang="en-US" dirty="0" smtClean="0">
                <a:highlight>
                  <a:srgbClr val="FFFFFF"/>
                </a:highlight>
              </a:rPr>
              <a:t>sing </a:t>
            </a:r>
            <a:r>
              <a:rPr lang="en-US" dirty="0">
                <a:highlight>
                  <a:srgbClr val="FFFFFF"/>
                </a:highlight>
              </a:rPr>
              <a:t>UI Element’s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35" y="1335503"/>
            <a:ext cx="8690530" cy="47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U</a:t>
            </a:r>
            <a:r>
              <a:rPr lang="en-US" dirty="0" smtClean="0">
                <a:highlight>
                  <a:srgbClr val="FFFFFF"/>
                </a:highlight>
              </a:rPr>
              <a:t>sing </a:t>
            </a:r>
            <a:r>
              <a:rPr lang="en-US" dirty="0">
                <a:highlight>
                  <a:srgbClr val="FFFFFF"/>
                </a:highlight>
              </a:rPr>
              <a:t>UI Element’s </a:t>
            </a:r>
            <a:r>
              <a:rPr lang="en-US" dirty="0" smtClean="0">
                <a:highlight>
                  <a:srgbClr val="FFFFFF"/>
                </a:highlight>
              </a:rPr>
              <a:t>Class Name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6" y="1521396"/>
            <a:ext cx="8654876" cy="479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FF"/>
                </a:highlight>
              </a:rPr>
              <a:t>U</a:t>
            </a:r>
            <a:r>
              <a:rPr lang="en-US" dirty="0" smtClean="0">
                <a:highlight>
                  <a:srgbClr val="FFFFFF"/>
                </a:highlight>
              </a:rPr>
              <a:t>sing </a:t>
            </a:r>
            <a:r>
              <a:rPr lang="en-US" dirty="0">
                <a:highlight>
                  <a:srgbClr val="FFFFFF"/>
                </a:highlight>
              </a:rPr>
              <a:t>UI Element’s Tag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34" y="1544053"/>
            <a:ext cx="8081997" cy="41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0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shTech-presentation">
  <a:themeElements>
    <a:clrScheme name="Custom 1">
      <a:dk1>
        <a:srgbClr val="323232"/>
      </a:dk1>
      <a:lt1>
        <a:srgbClr val="FFFFFF"/>
      </a:lt1>
      <a:dk2>
        <a:srgbClr val="691F79"/>
      </a:dk2>
      <a:lt2>
        <a:srgbClr val="F26E32"/>
      </a:lt2>
      <a:accent1>
        <a:srgbClr val="EBEBEB"/>
      </a:accent1>
      <a:accent2>
        <a:srgbClr val="576BE3"/>
      </a:accent2>
      <a:accent3>
        <a:srgbClr val="576BE3"/>
      </a:accent3>
      <a:accent4>
        <a:srgbClr val="E30613"/>
      </a:accent4>
      <a:accent5>
        <a:srgbClr val="E0077E"/>
      </a:accent5>
      <a:accent6>
        <a:srgbClr val="F3AD33"/>
      </a:accent6>
      <a:hlink>
        <a:srgbClr val="E30613"/>
      </a:hlink>
      <a:folHlink>
        <a:srgbClr val="6F71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39A2E5-4B0D-F24D-B7DB-A2301A788F2B}" vid="{43B8FCC5-05D1-1645-A906-3A73D6C18B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39B6B047345AB314CC070D13395" ma:contentTypeVersion="15" ma:contentTypeDescription="Create a new document." ma:contentTypeScope="" ma:versionID="08d632f0816ed35c64dbdf34eb0bcd3c">
  <xsd:schema xmlns:xsd="http://www.w3.org/2001/XMLSchema" xmlns:xs="http://www.w3.org/2001/XMLSchema" xmlns:p="http://schemas.microsoft.com/office/2006/metadata/properties" xmlns:ns2="cb6fbeb0-9635-4f0d-9715-3690c43b490c" xmlns:ns3="3a1b18f9-b36f-434c-8f81-b0b4aa040f1d" targetNamespace="http://schemas.microsoft.com/office/2006/metadata/properties" ma:root="true" ma:fieldsID="418ed32869c759cc56fd95fa46ee194b" ns2:_="" ns3:_="">
    <xsd:import namespace="cb6fbeb0-9635-4f0d-9715-3690c43b490c"/>
    <xsd:import namespace="3a1b18f9-b36f-434c-8f81-b0b4aa040f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23x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6fbeb0-9635-4f0d-9715-3690c43b49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23x" ma:index="19" nillable="true" ma:displayName="Number" ma:internalName="l23x">
      <xsd:simpleType>
        <xsd:restriction base="dms:Number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1b18f9-b36f-434c-8f81-b0b4aa040f1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23x xmlns="cb6fbeb0-9635-4f0d-9715-3690c43b490c" xsi:nil="true"/>
  </documentManagement>
</p:properties>
</file>

<file path=customXml/itemProps1.xml><?xml version="1.0" encoding="utf-8"?>
<ds:datastoreItem xmlns:ds="http://schemas.openxmlformats.org/officeDocument/2006/customXml" ds:itemID="{D2B1FE5F-1653-4093-8BDF-CBD5B0C54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6fbeb0-9635-4f0d-9715-3690c43b490c"/>
    <ds:schemaRef ds:uri="3a1b18f9-b36f-434c-8f81-b0b4aa040f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19276A-3D42-45D5-B57B-67CFD19FD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6C3307-F054-4959-9144-4D96D0E24931}">
  <ds:schemaRefs>
    <ds:schemaRef ds:uri="http://purl.org/dc/terms/"/>
    <ds:schemaRef ds:uri="cb6fbeb0-9635-4f0d-9715-3690c43b490c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3a1b18f9-b36f-434c-8f81-b0b4aa040f1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- Fish - Bird - Pen</Template>
  <TotalTime>2257</TotalTime>
  <Words>2355</Words>
  <Application>Microsoft Office PowerPoint</Application>
  <PresentationFormat>Widescreen</PresentationFormat>
  <Paragraphs>393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LucidaGrande</vt:lpstr>
      <vt:lpstr>Wingdings</vt:lpstr>
      <vt:lpstr>NashTech-presentation</vt:lpstr>
      <vt:lpstr>Locators</vt:lpstr>
      <vt:lpstr>PowerPoint Presentation</vt:lpstr>
      <vt:lpstr>Locator</vt:lpstr>
      <vt:lpstr>Capture Locator</vt:lpstr>
      <vt:lpstr>Using UI Element’s ID </vt:lpstr>
      <vt:lpstr>Using UI Element’s ID </vt:lpstr>
      <vt:lpstr>Using UI Element’s Name</vt:lpstr>
      <vt:lpstr>Using UI Element’s Class Name</vt:lpstr>
      <vt:lpstr>Using UI Element’s Tag Name</vt:lpstr>
      <vt:lpstr>Using UI Element’s Link Text </vt:lpstr>
      <vt:lpstr>Using UI Element’s Partial Link Text </vt:lpstr>
      <vt:lpstr>Practice for Element’s attributes </vt:lpstr>
      <vt:lpstr>Using CSS Selector</vt:lpstr>
      <vt:lpstr>Using CSS Selector</vt:lpstr>
      <vt:lpstr>Using CSS Selector</vt:lpstr>
      <vt:lpstr>Using CSS Selector</vt:lpstr>
      <vt:lpstr>Pratice for CSS Selector</vt:lpstr>
      <vt:lpstr>Using XPath</vt:lpstr>
      <vt:lpstr>Using Xpath</vt:lpstr>
      <vt:lpstr>Using Xpath</vt:lpstr>
      <vt:lpstr>Using Xpath</vt:lpstr>
      <vt:lpstr>Using XPath</vt:lpstr>
      <vt:lpstr>Using XPath</vt:lpstr>
      <vt:lpstr>Using XPath</vt:lpstr>
      <vt:lpstr>Using XPath</vt:lpstr>
      <vt:lpstr>Dynamic locator</vt:lpstr>
      <vt:lpstr>Dynamic Locator</vt:lpstr>
      <vt:lpstr>Pratice for Xpath</vt:lpstr>
      <vt:lpstr>What makes a good locator?</vt:lpstr>
      <vt:lpstr>Summary</vt:lpstr>
      <vt:lpstr>Exercise</vt:lpstr>
      <vt:lpstr>URL References - Element Locators in Selenium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TestNG</dc:title>
  <dc:creator>Hoa Doan Thi Ngoc</dc:creator>
  <cp:lastModifiedBy>Truong Nguyen Nhat 1</cp:lastModifiedBy>
  <cp:revision>36</cp:revision>
  <dcterms:created xsi:type="dcterms:W3CDTF">2021-10-20T07:05:09Z</dcterms:created>
  <dcterms:modified xsi:type="dcterms:W3CDTF">2022-07-04T08:48:54Z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0x010100500FA39B6B047345AB314CC070D13395</vt:lpwstr>
  </property>
  <property fmtid="{D5CDD505-2E9C-101B-9397-08002B2CF9AE}" pid="3" name="Order">
    <vt:r8>22600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